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uverture" id="{9b41864c-e745-13a8-d048-59c02d14cbb9}">
          <p14:sldIdLst>
            <p14:sldId id="256"/>
          </p14:sldIdLst>
        </p14:section>
        <p14:section name="Le projet" id="{dfab7333-60eb-dfb8-89b2-c709548e217a}">
          <p14:sldIdLst>
            <p14:sldId id="257"/>
            <p14:sldId id="258"/>
          </p14:sldIdLst>
        </p14:section>
        <p14:section name="Fonctionnement" id="{51946804-65ed-e61e-95d5-4db86e3e2126}">
          <p14:sldIdLst>
            <p14:sldId id="259"/>
            <p14:sldId id="260"/>
            <p14:sldId id="261"/>
          </p14:sldIdLst>
        </p14:section>
        <p14:section name="Économie" id="{ce6b44ca-4504-11da-2e59-5b423228c0b0}">
          <p14:sldIdLst>
            <p14:sldId id="262"/>
          </p14:sldIdLst>
        </p14:section>
        <p14:section name="État et suite" id="{15cb958d-3312-8909-d9ec-05c360027c47}">
          <p14:sldIdLst>
            <p14:sldId id="263"/>
            <p14:sldId id="264"/>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de travail, pas une offre ni une levée. Sources : handoff AltField, MASTER_CONTEXT et Commercial_and_Investor_Continuity. Aucun chiffre de traction, de marché ou de calendrier n’est présenté, conformément à la note de continuité.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Hypothèse de problème, reprise de Commercial_and_Investor_Continuity : producteurs, acheteurs et transporteurs ont besoin d’une façon coordonnée de s’accorder sur produits, prix, disponibilités et exécution, sans perdre la maîtrise de l’argent ni du stock. Ce n’est pas une mesure de marché.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Proposition, reprise de la note de continuité et du registre de décisions : place de marché française où les vendeurs éligibles fixent leurs propres conditions, les acheteurs commandent et organisent livraison ou retrait, et l’assistance gère les exceptions. Pas d’IA autonome dans le MVP.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Participants repris de roles.json. Les particuliers achètent dans un rayon de 5, 10 ou 20 km autour du domicile, plafond strict de 20 km à vol d’oiseau. Les professionnels vérifiés achètent dans toute la France métropolitaine là où l’exécution est possible. Gestion, assistance et membres habilités aux finances sont des rôles internes.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Parcours de commande repris du registre de décisions : autorisation avant attribution du stock, retrait à la ferme distinct de la livraison par transporteur, preuve de remise par code, validation humaine avant versement. Les règles de négociation et de livraison partielle restent ouvertes.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Règles d’argent reprises de MASTER_CONTEXT et Money_and_Stock_Invariants : autorisation, encaissement, remboursement, blocage, libération et versement sont des opérations distinctes ; les autorisations inutilisées sont libérées ; la preuve de remise ne libère pas les fonds ; la demande de versement revient à un membre habilité aux finances. Aucun prestataire de paiement n’est choisi.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Modèle économique repris de la note de continuité et de MASTER_CONTEXT : frais fixes plus pourcentage par participant, dérogations contractuelles par la gestion, déclencheurs configurables ; valeurs de lancement à zéro ; livraison payée séparément par l’acheteur. Bases, TVA, arrondis, factures et dates d’effet restent à décider. Aucun chiffre d’affaires ni unit economics n’est présenté.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État repris de MASTER_CONTEXT : aucun code applicatif, service déployé, infrastructure ni intégration de prestataire n’est établi. Statut de la définition du prêt (DOR) : NEEDS_INSIGHT. Choix techniques consignés (Quarkus natif, Kafka et PostgreSQL managés, stockage S3, Keycloak) ; frontend, prestataires, région, CI, budget restent ouverts.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 de validation repris de la note de continuité : entretiens vendeurs, acheteurs et transporteurs sur les cas réels de prix, quantités, livraison, retours et assistance ; preuves de capacité des prestataires ; prototypes des parcours humains ; tests des parcours complets via la passerelle. Taille, calendrier, budget et capacité d’assistance du pilote à choisir explicitement.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Décisions reprises de la note de décision (Commercial_and_Investor_Continuity) et de MASTER_CONTEXT : poursuivre la clôture du DOR et la validation des politiques et des prestataires ; différer le provisionnement et la mise en production jusqu’à ce que topologie, liaisons, comportement accepté et critères de vérification soient concrets.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F Sombre">
    <p:bg>
      <p:bgPr>
        <a:solidFill>
          <a:schemeClr val="tx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828800"/>
            <a:ext cx="6035040" cy="1371600"/>
          </a:xfrm>
          <a:prstGeom prst="rect">
            <a:avLst/>
          </a:prstGeom>
          <a:noFill/>
          <a:ln/>
        </p:spPr>
        <p:txBody>
          <a:bodyPr wrap="square" rtlCol="0"/>
          <a:lstStyle>
            <a:lvl1pPr algn="l" indent="0" marL="0">
              <a:buNone/>
              <a:defRPr lang="en-US" sz="60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6000" dirty="0"/>
          </a:p>
        </p:txBody>
      </p:sp>
      <p:sp>
        <p:nvSpPr>
          <p:cNvPr id="3" name="Text 0"/>
          <p:cNvSpPr/>
          <p:nvPr>
            <p:ph idx="101" type="body" hasCustomPrompt="1"/>
          </p:nvPr>
        </p:nvSpPr>
        <p:spPr>
          <a:xfrm>
            <a:off x="548640" y="3383280"/>
            <a:ext cx="5852160" cy="1280160"/>
          </a:xfrm>
          <a:prstGeom prst="rect">
            <a:avLst/>
          </a:prstGeom>
          <a:noFill/>
          <a:ln/>
        </p:spPr>
        <p:txBody>
          <a:bodyPr wrap="square" rtlCol="0"/>
          <a:lstStyle>
            <a:lvl1pPr indent="0" marL="0">
              <a:buNone/>
              <a:defRPr lang="en-US" sz="2200" dirty="0">
                <a:solidFill>
                  <a:schemeClr val="accent3"/>
                </a:solidFill>
              </a:defRPr>
            </a:lvl1pPr>
          </a:lstStyle>
          <a:p>
            <a:pPr indent="0" marL="0">
              <a:buNone/>
            </a:pPr>
            <a:endParaRPr lang="en-US" sz="22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F Conclusion">
    <p:bg>
      <p:bgPr>
        <a:solidFill>
          <a:schemeClr val="tx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48640"/>
            <a:ext cx="11094415" cy="914400"/>
          </a:xfrm>
          <a:prstGeom prst="rect">
            <a:avLst/>
          </a:prstGeom>
          <a:noFill/>
          <a:ln/>
        </p:spPr>
        <p:txBody>
          <a:bodyPr wrap="square" rtlCol="0"/>
          <a:lstStyle>
            <a:lvl1pPr algn="l" indent="0" marL="0">
              <a:buNone/>
              <a:defRPr lang="en-US" sz="44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4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F Contenu">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411480"/>
            <a:ext cx="11094415" cy="777240"/>
          </a:xfrm>
          <a:prstGeom prst="rect">
            <a:avLst/>
          </a:prstGeom>
          <a:noFill/>
          <a:ln/>
        </p:spPr>
        <p:txBody>
          <a:bodyPr wrap="square" rtlCol="0"/>
          <a:lstStyle>
            <a:lvl1pPr algn="l" indent="0" marL="0">
              <a:buNone/>
              <a:defRPr lang="en-US" sz="3600" b="1" dirty="0">
                <a:solidFill>
                  <a:schemeClr val="tx2"/>
                </a:solidFill>
                <a:latin typeface="Cambria" pitchFamily="34" charset="0"/>
                <a:ea typeface="Cambria" pitchFamily="34" charset="-122"/>
                <a:cs typeface="Cambria" pitchFamily="34" charset="-120"/>
              </a:defRPr>
            </a:lvl1pPr>
          </a:lstStyle>
          <a:p>
            <a:pPr algn="l" indent="0" marL="0">
              <a:buNone/>
            </a:pPr>
            <a:endParaRPr lang="en-US" sz="3600" dirty="0"/>
          </a:p>
        </p:txBody>
      </p:sp>
      <p:sp>
        <p:nvSpPr>
          <p:cNvPr id="3" name="Text 0"/>
          <p:cNvSpPr/>
          <p:nvPr/>
        </p:nvSpPr>
        <p:spPr>
          <a:xfrm>
            <a:off x="548640" y="6355080"/>
            <a:ext cx="7315200" cy="274320"/>
          </a:xfrm>
          <a:prstGeom prst="rect">
            <a:avLst/>
          </a:prstGeom>
          <a:noFill/>
          <a:ln/>
        </p:spPr>
        <p:txBody>
          <a:bodyPr wrap="square" lIns="0" tIns="0" rIns="0" bIns="0" rtlCol="0" anchor="ctr"/>
          <a:lstStyle/>
          <a:p>
            <a:pPr indent="0" marL="0">
              <a:buNone/>
            </a:pPr>
            <a:r>
              <a:rPr lang="en-US" sz="1000" dirty="0">
                <a:solidFill>
                  <a:schemeClr val="accent4"/>
                </a:solidFill>
              </a:rPr>
              <a:t>AltField · document de travail · projet avant lancement</a:t>
            </a:r>
            <a:endParaRPr lang="en-US" sz="10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4.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4.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4.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548640" y="1828800"/>
            <a:ext cx="6035040" cy="1371600"/>
          </a:xfrm>
          <a:prstGeom prst="rect">
            <a:avLst/>
          </a:prstGeom>
          <a:noFill/>
          <a:ln/>
        </p:spPr>
        <p:txBody>
          <a:bodyPr wrap="square" lIns="0" tIns="0" rIns="0" bIns="0" rtlCol="0" anchor="b"/>
          <a:lstStyle/>
          <a:p>
            <a:pPr algn="l" indent="0" marL="0">
              <a:buNone/>
            </a:pPr>
            <a:r>
              <a:rPr lang="en-US" sz="6000" b="1" dirty="0">
                <a:solidFill>
                  <a:schemeClr val="bg1"/>
                </a:solidFill>
                <a:latin typeface="Cambria" pitchFamily="34" charset="0"/>
                <a:ea typeface="Cambria" pitchFamily="34" charset="-122"/>
                <a:cs typeface="Cambria" pitchFamily="34" charset="-120"/>
              </a:rPr>
              <a:t>AltField</a:t>
            </a:r>
            <a:endParaRPr lang="en-US" sz="6000" dirty="0"/>
          </a:p>
        </p:txBody>
      </p:sp>
      <p:sp>
        <p:nvSpPr>
          <p:cNvPr id="3" name="Text 0"/>
          <p:cNvSpPr/>
          <p:nvPr>
            <p:ph idx="101" type="body" hasCustomPrompt="1"/>
          </p:nvPr>
        </p:nvSpPr>
        <p:spPr>
          <a:xfrm>
            <a:off x="548640" y="3383280"/>
            <a:ext cx="5852160" cy="1280160"/>
          </a:xfrm>
          <a:prstGeom prst="rect">
            <a:avLst/>
          </a:prstGeom>
          <a:noFill/>
          <a:ln/>
        </p:spPr>
        <p:txBody>
          <a:bodyPr wrap="square" lIns="0" tIns="0" rIns="0" bIns="0" rtlCol="0" anchor="t"/>
          <a:lstStyle/>
          <a:p>
            <a:pPr indent="0" marL="0">
              <a:buNone/>
            </a:pPr>
            <a:r>
              <a:rPr lang="en-US" sz="2200" dirty="0">
                <a:solidFill>
                  <a:schemeClr val="accent3"/>
                </a:solidFill>
              </a:rPr>
              <a:t>Une place de marché agricole pour la France métropolitaine</a:t>
            </a:r>
            <a:endParaRPr lang="en-US" sz="2200" dirty="0"/>
          </a:p>
        </p:txBody>
      </p:sp>
      <p:sp>
        <p:nvSpPr>
          <p:cNvPr id="4" name="Shape 2"/>
          <p:cNvSpPr/>
          <p:nvPr/>
        </p:nvSpPr>
        <p:spPr>
          <a:xfrm>
            <a:off x="548640" y="1417320"/>
            <a:ext cx="201168" cy="201168"/>
          </a:xfrm>
          <a:prstGeom prst="ellipse">
            <a:avLst/>
          </a:prstGeom>
          <a:solidFill>
            <a:schemeClr val="accent2"/>
          </a:solidFill>
          <a:ln w="12700">
            <a:solidFill>
              <a:schemeClr val="accent2"/>
            </a:solidFill>
            <a:prstDash val="solid"/>
          </a:ln>
        </p:spPr>
      </p:sp>
      <p:sp>
        <p:nvSpPr>
          <p:cNvPr id="5" name="Text 3"/>
          <p:cNvSpPr txBox="1"/>
          <p:nvPr/>
        </p:nvSpPr>
        <p:spPr>
          <a:xfrm>
            <a:off x="548640" y="6035040"/>
            <a:ext cx="6400800" cy="320040"/>
          </a:xfrm>
          <a:prstGeom prst="rect">
            <a:avLst/>
          </a:prstGeom>
          <a:noFill/>
          <a:ln/>
        </p:spPr>
        <p:txBody>
          <a:bodyPr wrap="square" lIns="0" tIns="0" rIns="0" bIns="0" rtlCol="0" anchor="t"/>
          <a:lstStyle/>
          <a:p>
            <a:pPr indent="0" marL="0">
              <a:buNone/>
            </a:pPr>
            <a:r>
              <a:rPr lang="en-US" sz="1200" dirty="0">
                <a:solidFill>
                  <a:schemeClr val="accent3"/>
                </a:solidFill>
              </a:rPr>
              <a:t>Document de travail · projet avant lancement · octobre 2026</a:t>
            </a:r>
            <a:endParaRPr lang="en-US" sz="1200" dirty="0"/>
          </a:p>
        </p:txBody>
      </p:sp>
      <p:pic>
        <p:nvPicPr>
          <p:cNvPr id="6" name="Illustration paysage" descr="Illustration : fermes, champs, commerce et camion de livraison">    </p:cNvPr>
          <p:cNvPicPr>
            <a:picLocks noChangeAspect="1"/>
          </p:cNvPicPr>
          <p:nvPr/>
        </p:nvPicPr>
        <p:blipFill>
          <a:blip r:embed="rId1"/>
          <a:stretch>
            <a:fillRect/>
          </a:stretch>
        </p:blipFill>
        <p:spPr>
          <a:xfrm>
            <a:off x="6309360" y="1143000"/>
            <a:ext cx="5486400" cy="393589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411480"/>
            <a:ext cx="11094415" cy="777240"/>
          </a:xfrm>
          <a:prstGeom prst="rect">
            <a:avLst/>
          </a:prstGeom>
          <a:noFill/>
          <a:ln/>
        </p:spPr>
        <p:txBody>
          <a:bodyPr wrap="square" lIns="0" tIns="0" rIns="0" bIns="0" rtlCol="0" anchor="ctr"/>
          <a:lstStyle/>
          <a:p>
            <a:pPr algn="l" indent="0" marL="0">
              <a:buNone/>
            </a:pPr>
            <a:r>
              <a:rPr lang="en-US" sz="3600" b="1" dirty="0">
                <a:solidFill>
                  <a:schemeClr val="tx2"/>
                </a:solidFill>
                <a:latin typeface="Cambria" pitchFamily="34" charset="0"/>
                <a:ea typeface="Cambria" pitchFamily="34" charset="-122"/>
                <a:cs typeface="Cambria" pitchFamily="34" charset="-120"/>
              </a:rPr>
              <a:t>Une hypothèse de départ à valider</a:t>
            </a:r>
            <a:endParaRPr lang="en-US" sz="3600" dirty="0"/>
          </a:p>
        </p:txBody>
      </p:sp>
      <p:sp>
        <p:nvSpPr>
          <p:cNvPr id="4" name="Carte Producteurs et coopératives"/>
          <p:cNvSpPr/>
          <p:nvPr/>
        </p:nvSpPr>
        <p:spPr>
          <a:xfrm>
            <a:off x="548640" y="1600200"/>
            <a:ext cx="3520440" cy="3886200"/>
          </a:xfrm>
          <a:prstGeom prst="roundRect">
            <a:avLst>
              <a:gd name="adj" fmla="val 3117"/>
            </a:avLst>
          </a:prstGeom>
          <a:solidFill>
            <a:schemeClr val="bg2"/>
          </a:solidFill>
          <a:ln w="9525">
            <a:solidFill>
              <a:schemeClr val="accent6"/>
            </a:solidFill>
            <a:prstDash val="solid"/>
          </a:ln>
        </p:spPr>
      </p:sp>
      <p:pic>
        <p:nvPicPr>
          <p:cNvPr id="5" name="Illustration Producteurs et coopératives" descr="/home/iam/Documents/Project/AltLine_Landing/images/farm.png">    </p:cNvPr>
          <p:cNvPicPr>
            <a:picLocks noChangeAspect="1"/>
          </p:cNvPicPr>
          <p:nvPr/>
        </p:nvPicPr>
        <p:blipFill>
          <a:blip r:embed="rId1"/>
          <a:stretch>
            <a:fillRect/>
          </a:stretch>
        </p:blipFill>
        <p:spPr>
          <a:xfrm>
            <a:off x="1577340" y="1920240"/>
            <a:ext cx="1463040" cy="1463040"/>
          </a:xfrm>
          <a:prstGeom prst="rect">
            <a:avLst/>
          </a:prstGeom>
        </p:spPr>
      </p:pic>
      <p:sp>
        <p:nvSpPr>
          <p:cNvPr id="6" name="Text 2"/>
          <p:cNvSpPr txBox="1"/>
          <p:nvPr/>
        </p:nvSpPr>
        <p:spPr>
          <a:xfrm>
            <a:off x="868680" y="3566160"/>
            <a:ext cx="2880360" cy="685800"/>
          </a:xfrm>
          <a:prstGeom prst="rect">
            <a:avLst/>
          </a:prstGeom>
          <a:noFill/>
          <a:ln/>
        </p:spPr>
        <p:txBody>
          <a:bodyPr wrap="square" lIns="0" tIns="0" rIns="0" bIns="0" rtlCol="0" anchor="t"/>
          <a:lstStyle/>
          <a:p>
            <a:pPr indent="0" marL="0">
              <a:buNone/>
            </a:pPr>
            <a:r>
              <a:rPr lang="en-US" sz="1800" b="1" dirty="0">
                <a:solidFill>
                  <a:schemeClr val="tx2"/>
                </a:solidFill>
              </a:rPr>
              <a:t>Producteurs et coopératives</a:t>
            </a:r>
            <a:endParaRPr lang="en-US" sz="1800" dirty="0"/>
          </a:p>
        </p:txBody>
      </p:sp>
      <p:sp>
        <p:nvSpPr>
          <p:cNvPr id="7" name="Text 3"/>
          <p:cNvSpPr txBox="1"/>
          <p:nvPr/>
        </p:nvSpPr>
        <p:spPr>
          <a:xfrm>
            <a:off x="868680" y="4297680"/>
            <a:ext cx="2880360" cy="1097280"/>
          </a:xfrm>
          <a:prstGeom prst="rect">
            <a:avLst/>
          </a:prstGeom>
          <a:noFill/>
          <a:ln/>
        </p:spPr>
        <p:txBody>
          <a:bodyPr wrap="square" lIns="0" tIns="0" rIns="0" bIns="0" rtlCol="0" anchor="t"/>
          <a:lstStyle/>
          <a:p>
            <a:pPr indent="0" marL="0">
              <a:buNone/>
            </a:pPr>
            <a:r>
              <a:rPr lang="en-US" sz="1500" dirty="0">
                <a:solidFill>
                  <a:schemeClr val="tx1"/>
                </a:solidFill>
              </a:rPr>
              <a:t>Fixer leurs prix, leurs conditions et leur stock sans perdre la maîtrise de l’argent ni de la marchandise.</a:t>
            </a:r>
            <a:endParaRPr lang="en-US" sz="1500" dirty="0"/>
          </a:p>
        </p:txBody>
      </p:sp>
      <p:sp>
        <p:nvSpPr>
          <p:cNvPr id="8" name="Carte Acheteurs"/>
          <p:cNvSpPr/>
          <p:nvPr/>
        </p:nvSpPr>
        <p:spPr>
          <a:xfrm>
            <a:off x="4343400" y="1600200"/>
            <a:ext cx="3520440" cy="3886200"/>
          </a:xfrm>
          <a:prstGeom prst="roundRect">
            <a:avLst>
              <a:gd name="adj" fmla="val 3117"/>
            </a:avLst>
          </a:prstGeom>
          <a:solidFill>
            <a:schemeClr val="bg2"/>
          </a:solidFill>
          <a:ln w="9525">
            <a:solidFill>
              <a:schemeClr val="accent6"/>
            </a:solidFill>
            <a:prstDash val="solid"/>
          </a:ln>
        </p:spPr>
      </p:sp>
      <p:pic>
        <p:nvPicPr>
          <p:cNvPr id="9" name="Illustration Acheteurs" descr="/home/iam/Documents/Project/AltLine_Landing/images/shop.png">    </p:cNvPr>
          <p:cNvPicPr>
            <a:picLocks noChangeAspect="1"/>
          </p:cNvPicPr>
          <p:nvPr/>
        </p:nvPicPr>
        <p:blipFill>
          <a:blip r:embed="rId2"/>
          <a:stretch>
            <a:fillRect/>
          </a:stretch>
        </p:blipFill>
        <p:spPr>
          <a:xfrm>
            <a:off x="5372100" y="1920240"/>
            <a:ext cx="1463040" cy="1463040"/>
          </a:xfrm>
          <a:prstGeom prst="rect">
            <a:avLst/>
          </a:prstGeom>
        </p:spPr>
      </p:pic>
      <p:sp>
        <p:nvSpPr>
          <p:cNvPr id="10" name="Text 5"/>
          <p:cNvSpPr txBox="1"/>
          <p:nvPr/>
        </p:nvSpPr>
        <p:spPr>
          <a:xfrm>
            <a:off x="4663440" y="3566160"/>
            <a:ext cx="2880360" cy="685800"/>
          </a:xfrm>
          <a:prstGeom prst="rect">
            <a:avLst/>
          </a:prstGeom>
          <a:noFill/>
          <a:ln/>
        </p:spPr>
        <p:txBody>
          <a:bodyPr wrap="square" lIns="0" tIns="0" rIns="0" bIns="0" rtlCol="0" anchor="t"/>
          <a:lstStyle/>
          <a:p>
            <a:pPr indent="0" marL="0">
              <a:buNone/>
            </a:pPr>
            <a:r>
              <a:rPr lang="en-US" sz="1800" b="1" dirty="0">
                <a:solidFill>
                  <a:schemeClr val="tx2"/>
                </a:solidFill>
              </a:rPr>
              <a:t>Acheteurs</a:t>
            </a:r>
            <a:endParaRPr lang="en-US" sz="1800" dirty="0"/>
          </a:p>
        </p:txBody>
      </p:sp>
      <p:sp>
        <p:nvSpPr>
          <p:cNvPr id="11" name="Text 6"/>
          <p:cNvSpPr txBox="1"/>
          <p:nvPr/>
        </p:nvSpPr>
        <p:spPr>
          <a:xfrm>
            <a:off x="4663440" y="4297680"/>
            <a:ext cx="2880360" cy="1097280"/>
          </a:xfrm>
          <a:prstGeom prst="rect">
            <a:avLst/>
          </a:prstGeom>
          <a:noFill/>
          <a:ln/>
        </p:spPr>
        <p:txBody>
          <a:bodyPr wrap="square" lIns="0" tIns="0" rIns="0" bIns="0" rtlCol="0" anchor="t"/>
          <a:lstStyle/>
          <a:p>
            <a:pPr indent="0" marL="0">
              <a:buNone/>
            </a:pPr>
            <a:r>
              <a:rPr lang="en-US" sz="1500" dirty="0">
                <a:solidFill>
                  <a:schemeClr val="tx1"/>
                </a:solidFill>
              </a:rPr>
              <a:t>Trouver des produits, commander et organiser le retrait ou la livraison au même endroit.</a:t>
            </a:r>
            <a:endParaRPr lang="en-US" sz="1500" dirty="0"/>
          </a:p>
        </p:txBody>
      </p:sp>
      <p:sp>
        <p:nvSpPr>
          <p:cNvPr id="12" name="Carte Transporteurs"/>
          <p:cNvSpPr/>
          <p:nvPr/>
        </p:nvSpPr>
        <p:spPr>
          <a:xfrm>
            <a:off x="8138160" y="1600200"/>
            <a:ext cx="3520440" cy="3886200"/>
          </a:xfrm>
          <a:prstGeom prst="roundRect">
            <a:avLst>
              <a:gd name="adj" fmla="val 3117"/>
            </a:avLst>
          </a:prstGeom>
          <a:solidFill>
            <a:schemeClr val="bg2"/>
          </a:solidFill>
          <a:ln w="9525">
            <a:solidFill>
              <a:schemeClr val="accent6"/>
            </a:solidFill>
            <a:prstDash val="solid"/>
          </a:ln>
        </p:spPr>
      </p:sp>
      <p:pic>
        <p:nvPicPr>
          <p:cNvPr id="13" name="Illustration Transporteurs" descr="/home/iam/Documents/Project/AltLine_Landing/images/transport.png">    </p:cNvPr>
          <p:cNvPicPr>
            <a:picLocks noChangeAspect="1"/>
          </p:cNvPicPr>
          <p:nvPr/>
        </p:nvPicPr>
        <p:blipFill>
          <a:blip r:embed="rId3"/>
          <a:stretch>
            <a:fillRect/>
          </a:stretch>
        </p:blipFill>
        <p:spPr>
          <a:xfrm>
            <a:off x="9166860" y="1920240"/>
            <a:ext cx="1463040" cy="1463040"/>
          </a:xfrm>
          <a:prstGeom prst="rect">
            <a:avLst/>
          </a:prstGeom>
        </p:spPr>
      </p:pic>
      <p:sp>
        <p:nvSpPr>
          <p:cNvPr id="14" name="Text 8"/>
          <p:cNvSpPr txBox="1"/>
          <p:nvPr/>
        </p:nvSpPr>
        <p:spPr>
          <a:xfrm>
            <a:off x="8458200" y="3566160"/>
            <a:ext cx="2880360" cy="685800"/>
          </a:xfrm>
          <a:prstGeom prst="rect">
            <a:avLst/>
          </a:prstGeom>
          <a:noFill/>
          <a:ln/>
        </p:spPr>
        <p:txBody>
          <a:bodyPr wrap="square" lIns="0" tIns="0" rIns="0" bIns="0" rtlCol="0" anchor="t"/>
          <a:lstStyle/>
          <a:p>
            <a:pPr indent="0" marL="0">
              <a:buNone/>
            </a:pPr>
            <a:r>
              <a:rPr lang="en-US" sz="1800" b="1" dirty="0">
                <a:solidFill>
                  <a:schemeClr val="tx2"/>
                </a:solidFill>
              </a:rPr>
              <a:t>Transporteurs</a:t>
            </a:r>
            <a:endParaRPr lang="en-US" sz="1800" dirty="0"/>
          </a:p>
        </p:txBody>
      </p:sp>
      <p:sp>
        <p:nvSpPr>
          <p:cNvPr id="15" name="Text 9"/>
          <p:cNvSpPr txBox="1"/>
          <p:nvPr/>
        </p:nvSpPr>
        <p:spPr>
          <a:xfrm>
            <a:off x="8458200" y="4297680"/>
            <a:ext cx="2880360" cy="1097280"/>
          </a:xfrm>
          <a:prstGeom prst="rect">
            <a:avLst/>
          </a:prstGeom>
          <a:noFill/>
          <a:ln/>
        </p:spPr>
        <p:txBody>
          <a:bodyPr wrap="square" lIns="0" tIns="0" rIns="0" bIns="0" rtlCol="0" anchor="t"/>
          <a:lstStyle/>
          <a:p>
            <a:pPr indent="0" marL="0">
              <a:buNone/>
            </a:pPr>
            <a:r>
              <a:rPr lang="en-US" sz="1500" dirty="0">
                <a:solidFill>
                  <a:schemeClr val="tx1"/>
                </a:solidFill>
              </a:rPr>
              <a:t>Connaître les besoins de livraison après la commande et s’engager sur un prix et un créneau.</a:t>
            </a:r>
            <a:endParaRPr lang="en-US" sz="1500" dirty="0"/>
          </a:p>
        </p:txBody>
      </p:sp>
      <p:sp>
        <p:nvSpPr>
          <p:cNvPr id="16" name="Text 10"/>
          <p:cNvSpPr txBox="1"/>
          <p:nvPr/>
        </p:nvSpPr>
        <p:spPr>
          <a:xfrm>
            <a:off x="548640" y="5806440"/>
            <a:ext cx="11094415" cy="365760"/>
          </a:xfrm>
          <a:prstGeom prst="rect">
            <a:avLst/>
          </a:prstGeom>
          <a:noFill/>
          <a:ln/>
        </p:spPr>
        <p:txBody>
          <a:bodyPr wrap="square" lIns="0" tIns="0" rIns="0" bIns="0" rtlCol="0" anchor="t"/>
          <a:lstStyle/>
          <a:p>
            <a:pPr indent="0" marL="0">
              <a:buNone/>
            </a:pPr>
            <a:r>
              <a:rPr lang="en-US" sz="1200" i="1" dirty="0">
                <a:solidFill>
                  <a:schemeClr val="accent4"/>
                </a:solidFill>
              </a:rPr>
              <a:t>Hypothèse issue des échanges : aucune mesure de marché à ce stade.</a:t>
            </a:r>
            <a:endParaRPr lang="en-US" sz="12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411480"/>
            <a:ext cx="11094415" cy="777240"/>
          </a:xfrm>
          <a:prstGeom prst="rect">
            <a:avLst/>
          </a:prstGeom>
          <a:noFill/>
          <a:ln/>
        </p:spPr>
        <p:txBody>
          <a:bodyPr wrap="square" lIns="0" tIns="0" rIns="0" bIns="0" rtlCol="0" anchor="ctr"/>
          <a:lstStyle/>
          <a:p>
            <a:pPr algn="l" indent="0" marL="0">
              <a:buNone/>
            </a:pPr>
            <a:r>
              <a:rPr lang="en-US" sz="3600" b="1" dirty="0">
                <a:solidFill>
                  <a:schemeClr val="tx2"/>
                </a:solidFill>
                <a:latin typeface="Cambria" pitchFamily="34" charset="0"/>
                <a:ea typeface="Cambria" pitchFamily="34" charset="-122"/>
                <a:cs typeface="Cambria" pitchFamily="34" charset="-120"/>
              </a:rPr>
              <a:t>Le vendeur fixe ses conditions</a:t>
            </a:r>
            <a:endParaRPr lang="en-US" sz="3600" dirty="0"/>
          </a:p>
        </p:txBody>
      </p:sp>
      <p:sp>
        <p:nvSpPr>
          <p:cNvPr id="4" name="Text 1"/>
          <p:cNvSpPr txBox="1"/>
          <p:nvPr/>
        </p:nvSpPr>
        <p:spPr>
          <a:xfrm>
            <a:off x="548640" y="1600200"/>
            <a:ext cx="5760720" cy="3840480"/>
          </a:xfrm>
          <a:prstGeom prst="rect">
            <a:avLst/>
          </a:prstGeom>
          <a:noFill/>
          <a:ln/>
        </p:spPr>
        <p:txBody>
          <a:bodyPr wrap="square" lIns="0" tIns="0" rIns="0" bIns="0" rtlCol="0" anchor="t"/>
          <a:lstStyle/>
          <a:p>
            <a:pPr marL="228600" indent="-228600">
              <a:spcAft>
                <a:spcPts val="1000"/>
              </a:spcAft>
              <a:buSzPct val="100000"/>
              <a:buChar char="•"/>
            </a:pPr>
            <a:r>
              <a:rPr lang="en-US" sz="1600" dirty="0">
                <a:solidFill>
                  <a:schemeClr val="tx1"/>
                </a:solidFill>
              </a:rPr>
              <a:t>Prix par type d’acheteur, conditions de vente et stock unique, fixés par le vendeur</a:t>
            </a:r>
            <a:endParaRPr lang="en-US" sz="1500" dirty="0"/>
          </a:p>
          <a:p>
            <a:pPr marL="228600" indent="-228600">
              <a:spcAft>
                <a:spcPts val="1000"/>
              </a:spcAft>
              <a:buSzPct val="100000"/>
              <a:buChar char="•"/>
            </a:pPr>
            <a:r>
              <a:rPr lang="en-US" sz="1600" dirty="0">
                <a:solidFill>
                  <a:schemeClr val="tx1"/>
                </a:solidFill>
              </a:rPr>
              <a:t>Commande au prix affiché ou après accord sur un prix</a:t>
            </a:r>
            <a:endParaRPr lang="en-US" sz="1500" dirty="0"/>
          </a:p>
          <a:p>
            <a:pPr marL="228600" indent="-228600">
              <a:spcAft>
                <a:spcPts val="1000"/>
              </a:spcAft>
              <a:buSzPct val="100000"/>
              <a:buChar char="•"/>
            </a:pPr>
            <a:r>
              <a:rPr lang="en-US" sz="1600" dirty="0">
                <a:solidFill>
                  <a:schemeClr val="tx1"/>
                </a:solidFill>
              </a:rPr>
              <a:t>Retrait à la ferme, ou transporteur engagé sur un prix et un créneau</a:t>
            </a:r>
            <a:endParaRPr lang="en-US" sz="1500" dirty="0"/>
          </a:p>
          <a:p>
            <a:pPr marL="228600" indent="-228600">
              <a:spcAft>
                <a:spcPts val="1000"/>
              </a:spcAft>
              <a:buSzPct val="100000"/>
              <a:buChar char="•"/>
            </a:pPr>
            <a:r>
              <a:rPr lang="en-US" sz="1600" dirty="0">
                <a:solidFill>
                  <a:schemeClr val="tx1"/>
                </a:solidFill>
              </a:rPr>
              <a:t>Structures professionnelles vérifiées sur justificatifs</a:t>
            </a:r>
            <a:endParaRPr lang="en-US" sz="1500" dirty="0"/>
          </a:p>
          <a:p>
            <a:pPr marL="228600" indent="-228600">
              <a:spcAft>
                <a:spcPts val="1000"/>
              </a:spcAft>
              <a:buSzPct val="100000"/>
              <a:buChar char="•"/>
            </a:pPr>
            <a:r>
              <a:rPr lang="en-US" sz="1600" dirty="0">
                <a:solidFill>
                  <a:schemeClr val="tx1"/>
                </a:solidFill>
              </a:rPr>
              <a:t>Assistance et médiation pour les exceptions</a:t>
            </a:r>
            <a:endParaRPr lang="en-US" sz="1500" dirty="0"/>
          </a:p>
        </p:txBody>
      </p:sp>
      <p:pic>
        <p:nvPicPr>
          <p:cNvPr id="5" name="Illustration paysage" descr="Illustration : fermes, champs, commerce et camion de livraison">    </p:cNvPr>
          <p:cNvPicPr>
            <a:picLocks noChangeAspect="1"/>
          </p:cNvPicPr>
          <p:nvPr/>
        </p:nvPicPr>
        <p:blipFill>
          <a:blip r:embed="rId1"/>
          <a:stretch>
            <a:fillRect/>
          </a:stretch>
        </p:blipFill>
        <p:spPr>
          <a:xfrm>
            <a:off x="6583680" y="1554480"/>
            <a:ext cx="5029200" cy="3607904"/>
          </a:xfrm>
          <a:prstGeom prst="rect">
            <a:avLst/>
          </a:prstGeom>
        </p:spPr>
      </p:pic>
      <p:sp>
        <p:nvSpPr>
          <p:cNvPr id="6" name="Text 2"/>
          <p:cNvSpPr txBox="1"/>
          <p:nvPr/>
        </p:nvSpPr>
        <p:spPr>
          <a:xfrm>
            <a:off x="548640" y="5806440"/>
            <a:ext cx="11094415" cy="365760"/>
          </a:xfrm>
          <a:prstGeom prst="rect">
            <a:avLst/>
          </a:prstGeom>
          <a:noFill/>
          <a:ln/>
        </p:spPr>
        <p:txBody>
          <a:bodyPr wrap="square" lIns="0" tIns="0" rIns="0" bIns="0" rtlCol="0" anchor="t"/>
          <a:lstStyle/>
          <a:p>
            <a:pPr indent="0" marL="0">
              <a:buNone/>
            </a:pPr>
            <a:r>
              <a:rPr lang="en-US" sz="1200" i="1" dirty="0">
                <a:solidFill>
                  <a:schemeClr val="accent4"/>
                </a:solidFill>
              </a:rPr>
              <a:t>Pas d’intelligence artificielle autonome dans la première version : des parcours validés par des personnes d’abord.</a:t>
            </a:r>
            <a:endParaRPr lang="en-US" sz="12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411480"/>
            <a:ext cx="11094415" cy="777240"/>
          </a:xfrm>
          <a:prstGeom prst="rect">
            <a:avLst/>
          </a:prstGeom>
          <a:noFill/>
          <a:ln/>
        </p:spPr>
        <p:txBody>
          <a:bodyPr wrap="square" lIns="0" tIns="0" rIns="0" bIns="0" rtlCol="0" anchor="ctr"/>
          <a:lstStyle/>
          <a:p>
            <a:pPr algn="l" indent="0" marL="0">
              <a:buNone/>
            </a:pPr>
            <a:r>
              <a:rPr lang="en-US" sz="3600" b="1" dirty="0">
                <a:solidFill>
                  <a:schemeClr val="tx2"/>
                </a:solidFill>
                <a:latin typeface="Cambria" pitchFamily="34" charset="0"/>
                <a:ea typeface="Cambria" pitchFamily="34" charset="-122"/>
                <a:cs typeface="Cambria" pitchFamily="34" charset="-120"/>
              </a:rPr>
              <a:t>Six activités, une même place de marché</a:t>
            </a:r>
            <a:endParaRPr lang="en-US" sz="3600" dirty="0"/>
          </a:p>
        </p:txBody>
      </p:sp>
      <p:pic>
        <p:nvPicPr>
          <p:cNvPr id="4" name="Illustration Production" descr="/home/iam/Documents/Project/AltLine_Landing/images/farm.png">    </p:cNvPr>
          <p:cNvPicPr>
            <a:picLocks noChangeAspect="1"/>
          </p:cNvPicPr>
          <p:nvPr/>
        </p:nvPicPr>
        <p:blipFill>
          <a:blip r:embed="rId1"/>
          <a:stretch>
            <a:fillRect/>
          </a:stretch>
        </p:blipFill>
        <p:spPr>
          <a:xfrm>
            <a:off x="548640" y="1600200"/>
            <a:ext cx="1234440" cy="1234440"/>
          </a:xfrm>
          <a:prstGeom prst="rect">
            <a:avLst/>
          </a:prstGeom>
        </p:spPr>
      </p:pic>
      <p:sp>
        <p:nvSpPr>
          <p:cNvPr id="5" name="Text 1"/>
          <p:cNvSpPr txBox="1"/>
          <p:nvPr/>
        </p:nvSpPr>
        <p:spPr>
          <a:xfrm>
            <a:off x="2011680" y="1554480"/>
            <a:ext cx="2052218" cy="685800"/>
          </a:xfrm>
          <a:prstGeom prst="rect">
            <a:avLst/>
          </a:prstGeom>
          <a:noFill/>
          <a:ln/>
        </p:spPr>
        <p:txBody>
          <a:bodyPr wrap="square" lIns="0" tIns="0" rIns="0" bIns="0" rtlCol="0" anchor="t"/>
          <a:lstStyle/>
          <a:p>
            <a:pPr indent="0" marL="0">
              <a:buNone/>
            </a:pPr>
            <a:r>
              <a:rPr lang="en-US" sz="1800" b="1" dirty="0">
                <a:solidFill>
                  <a:schemeClr val="tx2"/>
                </a:solidFill>
              </a:rPr>
              <a:t>Production</a:t>
            </a:r>
            <a:endParaRPr lang="en-US" sz="1800" dirty="0"/>
          </a:p>
        </p:txBody>
      </p:sp>
      <p:sp>
        <p:nvSpPr>
          <p:cNvPr id="6" name="Text 2"/>
          <p:cNvSpPr txBox="1"/>
          <p:nvPr/>
        </p:nvSpPr>
        <p:spPr>
          <a:xfrm>
            <a:off x="2011680" y="2331720"/>
            <a:ext cx="2052218" cy="960120"/>
          </a:xfrm>
          <a:prstGeom prst="rect">
            <a:avLst/>
          </a:prstGeom>
          <a:noFill/>
          <a:ln/>
        </p:spPr>
        <p:txBody>
          <a:bodyPr wrap="square" lIns="0" tIns="0" rIns="0" bIns="0" rtlCol="0" anchor="t"/>
          <a:lstStyle/>
          <a:p>
            <a:pPr indent="0" marL="0">
              <a:buNone/>
            </a:pPr>
            <a:r>
              <a:rPr lang="en-US" sz="1500" dirty="0">
                <a:solidFill>
                  <a:schemeClr val="tx1"/>
                </a:solidFill>
              </a:rPr>
              <a:t>Les agriculteurs et agricultrices vendent leur production.</a:t>
            </a:r>
            <a:endParaRPr lang="en-US" sz="1500" dirty="0"/>
          </a:p>
        </p:txBody>
      </p:sp>
      <p:pic>
        <p:nvPicPr>
          <p:cNvPr id="7" name="Illustration Coopératives" descr="/home/iam/Documents/Project/AltLine_Landing/images/cooperative.png">    </p:cNvPr>
          <p:cNvPicPr>
            <a:picLocks noChangeAspect="1"/>
          </p:cNvPicPr>
          <p:nvPr/>
        </p:nvPicPr>
        <p:blipFill>
          <a:blip r:embed="rId2"/>
          <a:stretch>
            <a:fillRect/>
          </a:stretch>
        </p:blipFill>
        <p:spPr>
          <a:xfrm>
            <a:off x="4246778" y="1600200"/>
            <a:ext cx="1234440" cy="1234440"/>
          </a:xfrm>
          <a:prstGeom prst="rect">
            <a:avLst/>
          </a:prstGeom>
        </p:spPr>
      </p:pic>
      <p:sp>
        <p:nvSpPr>
          <p:cNvPr id="8" name="Text 3"/>
          <p:cNvSpPr txBox="1"/>
          <p:nvPr/>
        </p:nvSpPr>
        <p:spPr>
          <a:xfrm>
            <a:off x="5709818" y="1554480"/>
            <a:ext cx="2052218" cy="685800"/>
          </a:xfrm>
          <a:prstGeom prst="rect">
            <a:avLst/>
          </a:prstGeom>
          <a:noFill/>
          <a:ln/>
        </p:spPr>
        <p:txBody>
          <a:bodyPr wrap="square" lIns="0" tIns="0" rIns="0" bIns="0" rtlCol="0" anchor="t"/>
          <a:lstStyle/>
          <a:p>
            <a:pPr indent="0" marL="0">
              <a:buNone/>
            </a:pPr>
            <a:r>
              <a:rPr lang="en-US" sz="1800" b="1" dirty="0">
                <a:solidFill>
                  <a:schemeClr val="tx2"/>
                </a:solidFill>
              </a:rPr>
              <a:t>Coopératives</a:t>
            </a:r>
            <a:endParaRPr lang="en-US" sz="1800" dirty="0"/>
          </a:p>
        </p:txBody>
      </p:sp>
      <p:sp>
        <p:nvSpPr>
          <p:cNvPr id="9" name="Text 4"/>
          <p:cNvSpPr txBox="1"/>
          <p:nvPr/>
        </p:nvSpPr>
        <p:spPr>
          <a:xfrm>
            <a:off x="5709818" y="2331720"/>
            <a:ext cx="2052218" cy="960120"/>
          </a:xfrm>
          <a:prstGeom prst="rect">
            <a:avLst/>
          </a:prstGeom>
          <a:noFill/>
          <a:ln/>
        </p:spPr>
        <p:txBody>
          <a:bodyPr wrap="square" lIns="0" tIns="0" rIns="0" bIns="0" rtlCol="0" anchor="t"/>
          <a:lstStyle/>
          <a:p>
            <a:pPr indent="0" marL="0">
              <a:buNone/>
            </a:pPr>
            <a:r>
              <a:rPr lang="en-US" sz="1500" dirty="0">
                <a:solidFill>
                  <a:schemeClr val="tx1"/>
                </a:solidFill>
              </a:rPr>
              <a:t>Vendent pour leurs adhérents et achètent si besoin.</a:t>
            </a:r>
            <a:endParaRPr lang="en-US" sz="1500" dirty="0"/>
          </a:p>
        </p:txBody>
      </p:sp>
      <p:pic>
        <p:nvPicPr>
          <p:cNvPr id="10" name="Illustration Transformation" descr="/home/iam/Documents/Project/AltLine_Landing/images/fields.png">    </p:cNvPr>
          <p:cNvPicPr>
            <a:picLocks noChangeAspect="1"/>
          </p:cNvPicPr>
          <p:nvPr/>
        </p:nvPicPr>
        <p:blipFill>
          <a:blip r:embed="rId3"/>
          <a:stretch>
            <a:fillRect/>
          </a:stretch>
        </p:blipFill>
        <p:spPr>
          <a:xfrm>
            <a:off x="7944917" y="1600200"/>
            <a:ext cx="1234440" cy="1234440"/>
          </a:xfrm>
          <a:prstGeom prst="rect">
            <a:avLst/>
          </a:prstGeom>
        </p:spPr>
      </p:pic>
      <p:sp>
        <p:nvSpPr>
          <p:cNvPr id="11" name="Text 5"/>
          <p:cNvSpPr txBox="1"/>
          <p:nvPr/>
        </p:nvSpPr>
        <p:spPr>
          <a:xfrm>
            <a:off x="9407957" y="1554480"/>
            <a:ext cx="2052218" cy="685800"/>
          </a:xfrm>
          <a:prstGeom prst="rect">
            <a:avLst/>
          </a:prstGeom>
          <a:noFill/>
          <a:ln/>
        </p:spPr>
        <p:txBody>
          <a:bodyPr wrap="square" lIns="0" tIns="0" rIns="0" bIns="0" rtlCol="0" anchor="t"/>
          <a:lstStyle/>
          <a:p>
            <a:pPr indent="0" marL="0">
              <a:buNone/>
            </a:pPr>
            <a:r>
              <a:rPr lang="en-US" sz="1800" b="1" dirty="0">
                <a:solidFill>
                  <a:schemeClr val="tx2"/>
                </a:solidFill>
              </a:rPr>
              <a:t>Transformation</a:t>
            </a:r>
            <a:endParaRPr lang="en-US" sz="1800" dirty="0"/>
          </a:p>
        </p:txBody>
      </p:sp>
      <p:sp>
        <p:nvSpPr>
          <p:cNvPr id="12" name="Text 6"/>
          <p:cNvSpPr txBox="1"/>
          <p:nvPr/>
        </p:nvSpPr>
        <p:spPr>
          <a:xfrm>
            <a:off x="9407957" y="2331720"/>
            <a:ext cx="2052218" cy="960120"/>
          </a:xfrm>
          <a:prstGeom prst="rect">
            <a:avLst/>
          </a:prstGeom>
          <a:noFill/>
          <a:ln/>
        </p:spPr>
        <p:txBody>
          <a:bodyPr wrap="square" lIns="0" tIns="0" rIns="0" bIns="0" rtlCol="0" anchor="t"/>
          <a:lstStyle/>
          <a:p>
            <a:pPr indent="0" marL="0">
              <a:buNone/>
            </a:pPr>
            <a:r>
              <a:rPr lang="en-US" sz="1500" dirty="0">
                <a:solidFill>
                  <a:schemeClr val="tx1"/>
                </a:solidFill>
              </a:rPr>
              <a:t>Achète des matières premières et vend des produits finis.</a:t>
            </a:r>
            <a:endParaRPr lang="en-US" sz="1500" dirty="0"/>
          </a:p>
        </p:txBody>
      </p:sp>
      <p:pic>
        <p:nvPicPr>
          <p:cNvPr id="13" name="Illustration Restauration et commerces" descr="/home/iam/Documents/Project/AltLine_Landing/images/shop.png">    </p:cNvPr>
          <p:cNvPicPr>
            <a:picLocks noChangeAspect="1"/>
          </p:cNvPicPr>
          <p:nvPr/>
        </p:nvPicPr>
        <p:blipFill>
          <a:blip r:embed="rId4"/>
          <a:stretch>
            <a:fillRect/>
          </a:stretch>
        </p:blipFill>
        <p:spPr>
          <a:xfrm>
            <a:off x="548640" y="3611880"/>
            <a:ext cx="1234440" cy="1234440"/>
          </a:xfrm>
          <a:prstGeom prst="rect">
            <a:avLst/>
          </a:prstGeom>
        </p:spPr>
      </p:pic>
      <p:sp>
        <p:nvSpPr>
          <p:cNvPr id="14" name="Text 7"/>
          <p:cNvSpPr txBox="1"/>
          <p:nvPr/>
        </p:nvSpPr>
        <p:spPr>
          <a:xfrm>
            <a:off x="2011680" y="3566160"/>
            <a:ext cx="2052218" cy="685800"/>
          </a:xfrm>
          <a:prstGeom prst="rect">
            <a:avLst/>
          </a:prstGeom>
          <a:noFill/>
          <a:ln/>
        </p:spPr>
        <p:txBody>
          <a:bodyPr wrap="square" lIns="0" tIns="0" rIns="0" bIns="0" rtlCol="0" anchor="t"/>
          <a:lstStyle/>
          <a:p>
            <a:pPr indent="0" marL="0">
              <a:buNone/>
            </a:pPr>
            <a:r>
              <a:rPr lang="en-US" sz="1800" b="1" dirty="0">
                <a:solidFill>
                  <a:schemeClr val="tx2"/>
                </a:solidFill>
              </a:rPr>
              <a:t>Restauration et commerces</a:t>
            </a:r>
            <a:endParaRPr lang="en-US" sz="1800" dirty="0"/>
          </a:p>
        </p:txBody>
      </p:sp>
      <p:sp>
        <p:nvSpPr>
          <p:cNvPr id="15" name="Text 8"/>
          <p:cNvSpPr txBox="1"/>
          <p:nvPr/>
        </p:nvSpPr>
        <p:spPr>
          <a:xfrm>
            <a:off x="2011680" y="4343400"/>
            <a:ext cx="2052218" cy="960120"/>
          </a:xfrm>
          <a:prstGeom prst="rect">
            <a:avLst/>
          </a:prstGeom>
          <a:noFill/>
          <a:ln/>
        </p:spPr>
        <p:txBody>
          <a:bodyPr wrap="square" lIns="0" tIns="0" rIns="0" bIns="0" rtlCol="0" anchor="t"/>
          <a:lstStyle/>
          <a:p>
            <a:pPr indent="0" marL="0">
              <a:buNone/>
            </a:pPr>
            <a:r>
              <a:rPr lang="en-US" sz="1500" dirty="0">
                <a:solidFill>
                  <a:schemeClr val="tx1"/>
                </a:solidFill>
              </a:rPr>
              <a:t>Achètent dans toute la France métropolitaine, une fois vérifiés.</a:t>
            </a:r>
            <a:endParaRPr lang="en-US" sz="1500" dirty="0"/>
          </a:p>
        </p:txBody>
      </p:sp>
      <p:pic>
        <p:nvPicPr>
          <p:cNvPr id="16" name="Illustration Particuliers" descr="/home/iam/Documents/Project/AltLine_Landing/images/households.png">    </p:cNvPr>
          <p:cNvPicPr>
            <a:picLocks noChangeAspect="1"/>
          </p:cNvPicPr>
          <p:nvPr/>
        </p:nvPicPr>
        <p:blipFill>
          <a:blip r:embed="rId5"/>
          <a:stretch>
            <a:fillRect/>
          </a:stretch>
        </p:blipFill>
        <p:spPr>
          <a:xfrm>
            <a:off x="4246778" y="3611880"/>
            <a:ext cx="1234440" cy="1234440"/>
          </a:xfrm>
          <a:prstGeom prst="rect">
            <a:avLst/>
          </a:prstGeom>
        </p:spPr>
      </p:pic>
      <p:sp>
        <p:nvSpPr>
          <p:cNvPr id="17" name="Text 9"/>
          <p:cNvSpPr txBox="1"/>
          <p:nvPr/>
        </p:nvSpPr>
        <p:spPr>
          <a:xfrm>
            <a:off x="5709818" y="3566160"/>
            <a:ext cx="2052218" cy="685800"/>
          </a:xfrm>
          <a:prstGeom prst="rect">
            <a:avLst/>
          </a:prstGeom>
          <a:noFill/>
          <a:ln/>
        </p:spPr>
        <p:txBody>
          <a:bodyPr wrap="square" lIns="0" tIns="0" rIns="0" bIns="0" rtlCol="0" anchor="t"/>
          <a:lstStyle/>
          <a:p>
            <a:pPr indent="0" marL="0">
              <a:buNone/>
            </a:pPr>
            <a:r>
              <a:rPr lang="en-US" sz="1800" b="1" dirty="0">
                <a:solidFill>
                  <a:schemeClr val="tx2"/>
                </a:solidFill>
              </a:rPr>
              <a:t>Particuliers</a:t>
            </a:r>
            <a:endParaRPr lang="en-US" sz="1800" dirty="0"/>
          </a:p>
        </p:txBody>
      </p:sp>
      <p:sp>
        <p:nvSpPr>
          <p:cNvPr id="18" name="Text 10"/>
          <p:cNvSpPr txBox="1"/>
          <p:nvPr/>
        </p:nvSpPr>
        <p:spPr>
          <a:xfrm>
            <a:off x="5709818" y="4343400"/>
            <a:ext cx="2052218" cy="960120"/>
          </a:xfrm>
          <a:prstGeom prst="rect">
            <a:avLst/>
          </a:prstGeom>
          <a:noFill/>
          <a:ln/>
        </p:spPr>
        <p:txBody>
          <a:bodyPr wrap="square" lIns="0" tIns="0" rIns="0" bIns="0" rtlCol="0" anchor="t"/>
          <a:lstStyle/>
          <a:p>
            <a:pPr indent="0" marL="0">
              <a:buNone/>
            </a:pPr>
            <a:r>
              <a:rPr lang="en-US" sz="1500" dirty="0">
                <a:solidFill>
                  <a:schemeClr val="tx1"/>
                </a:solidFill>
              </a:rPr>
              <a:t>Achètent aux fermes situées à 20 km au plus de leur domicile.</a:t>
            </a:r>
            <a:endParaRPr lang="en-US" sz="1500" dirty="0"/>
          </a:p>
        </p:txBody>
      </p:sp>
      <p:pic>
        <p:nvPicPr>
          <p:cNvPr id="19" name="Illustration Transport" descr="/home/iam/Documents/Project/AltLine_Landing/images/transport.png">    </p:cNvPr>
          <p:cNvPicPr>
            <a:picLocks noChangeAspect="1"/>
          </p:cNvPicPr>
          <p:nvPr/>
        </p:nvPicPr>
        <p:blipFill>
          <a:blip r:embed="rId6"/>
          <a:stretch>
            <a:fillRect/>
          </a:stretch>
        </p:blipFill>
        <p:spPr>
          <a:xfrm>
            <a:off x="7944917" y="3611880"/>
            <a:ext cx="1234440" cy="1234440"/>
          </a:xfrm>
          <a:prstGeom prst="rect">
            <a:avLst/>
          </a:prstGeom>
        </p:spPr>
      </p:pic>
      <p:sp>
        <p:nvSpPr>
          <p:cNvPr id="20" name="Text 11"/>
          <p:cNvSpPr txBox="1"/>
          <p:nvPr/>
        </p:nvSpPr>
        <p:spPr>
          <a:xfrm>
            <a:off x="9407957" y="3566160"/>
            <a:ext cx="2052218" cy="685800"/>
          </a:xfrm>
          <a:prstGeom prst="rect">
            <a:avLst/>
          </a:prstGeom>
          <a:noFill/>
          <a:ln/>
        </p:spPr>
        <p:txBody>
          <a:bodyPr wrap="square" lIns="0" tIns="0" rIns="0" bIns="0" rtlCol="0" anchor="t"/>
          <a:lstStyle/>
          <a:p>
            <a:pPr indent="0" marL="0">
              <a:buNone/>
            </a:pPr>
            <a:r>
              <a:rPr lang="en-US" sz="1800" b="1" dirty="0">
                <a:solidFill>
                  <a:schemeClr val="tx2"/>
                </a:solidFill>
              </a:rPr>
              <a:t>Transport</a:t>
            </a:r>
            <a:endParaRPr lang="en-US" sz="1800" dirty="0"/>
          </a:p>
        </p:txBody>
      </p:sp>
      <p:sp>
        <p:nvSpPr>
          <p:cNvPr id="21" name="Text 12"/>
          <p:cNvSpPr txBox="1"/>
          <p:nvPr/>
        </p:nvSpPr>
        <p:spPr>
          <a:xfrm>
            <a:off x="9407957" y="4343400"/>
            <a:ext cx="2052218" cy="960120"/>
          </a:xfrm>
          <a:prstGeom prst="rect">
            <a:avLst/>
          </a:prstGeom>
          <a:noFill/>
          <a:ln/>
        </p:spPr>
        <p:txBody>
          <a:bodyPr wrap="square" lIns="0" tIns="0" rIns="0" bIns="0" rtlCol="0" anchor="t"/>
          <a:lstStyle/>
          <a:p>
            <a:pPr indent="0" marL="0">
              <a:buNone/>
            </a:pPr>
            <a:r>
              <a:rPr lang="en-US" sz="1500" dirty="0">
                <a:solidFill>
                  <a:schemeClr val="tx1"/>
                </a:solidFill>
              </a:rPr>
              <a:t>S’engage sur un prix et un créneau après la commande.</a:t>
            </a:r>
            <a:endParaRPr lang="en-US" sz="1500" dirty="0"/>
          </a:p>
        </p:txBody>
      </p:sp>
      <p:sp>
        <p:nvSpPr>
          <p:cNvPr id="22" name="Text 13"/>
          <p:cNvSpPr txBox="1"/>
          <p:nvPr/>
        </p:nvSpPr>
        <p:spPr>
          <a:xfrm>
            <a:off x="548640" y="5806440"/>
            <a:ext cx="11094415" cy="365760"/>
          </a:xfrm>
          <a:prstGeom prst="rect">
            <a:avLst/>
          </a:prstGeom>
          <a:noFill/>
          <a:ln/>
        </p:spPr>
        <p:txBody>
          <a:bodyPr wrap="square" lIns="0" tIns="0" rIns="0" bIns="0" rtlCol="0" anchor="t"/>
          <a:lstStyle/>
          <a:p>
            <a:pPr indent="0" marL="0">
              <a:buNone/>
            </a:pPr>
            <a:r>
              <a:rPr lang="en-US" sz="1200" i="1" dirty="0">
                <a:solidFill>
                  <a:schemeClr val="accent4"/>
                </a:solidFill>
              </a:rPr>
              <a:t>Rôles internes : gestion des structures, assistance et médiation, membres habilités aux finances.</a:t>
            </a:r>
            <a:endParaRPr lang="en-US" sz="12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411480"/>
            <a:ext cx="11094415" cy="777240"/>
          </a:xfrm>
          <a:prstGeom prst="rect">
            <a:avLst/>
          </a:prstGeom>
          <a:noFill/>
          <a:ln/>
        </p:spPr>
        <p:txBody>
          <a:bodyPr wrap="square" lIns="0" tIns="0" rIns="0" bIns="0" rtlCol="0" anchor="ctr"/>
          <a:lstStyle/>
          <a:p>
            <a:pPr algn="l" indent="0" marL="0">
              <a:buNone/>
            </a:pPr>
            <a:r>
              <a:rPr lang="en-US" sz="3600" b="1" dirty="0">
                <a:solidFill>
                  <a:schemeClr val="tx2"/>
                </a:solidFill>
                <a:latin typeface="Cambria" pitchFamily="34" charset="0"/>
                <a:ea typeface="Cambria" pitchFamily="34" charset="-122"/>
                <a:cs typeface="Cambria" pitchFamily="34" charset="-120"/>
              </a:rPr>
              <a:t>Une commande, cinq étapes traçables</a:t>
            </a:r>
            <a:endParaRPr lang="en-US" sz="3600" dirty="0"/>
          </a:p>
        </p:txBody>
      </p:sp>
      <p:sp>
        <p:nvSpPr>
          <p:cNvPr id="4" name="Ligne du parcours"/>
          <p:cNvSpPr/>
          <p:nvPr/>
        </p:nvSpPr>
        <p:spPr>
          <a:xfrm>
            <a:off x="777240" y="2148840"/>
            <a:ext cx="8875532" cy="0"/>
          </a:xfrm>
          <a:prstGeom prst="line">
            <a:avLst/>
          </a:prstGeom>
          <a:noFill/>
          <a:ln w="19050">
            <a:solidFill>
              <a:schemeClr val="accent3"/>
            </a:solidFill>
            <a:prstDash val="solid"/>
          </a:ln>
        </p:spPr>
      </p:sp>
      <p:sp>
        <p:nvSpPr>
          <p:cNvPr id="5" name="Étape 1"/>
          <p:cNvSpPr/>
          <p:nvPr/>
        </p:nvSpPr>
        <p:spPr>
          <a:xfrm>
            <a:off x="548640" y="1920240"/>
            <a:ext cx="457200" cy="457200"/>
          </a:xfrm>
          <a:prstGeom prst="ellipse">
            <a:avLst/>
          </a:prstGeom>
          <a:solidFill>
            <a:schemeClr val="tx2"/>
          </a:solidFill>
          <a:ln w="12700">
            <a:solidFill>
              <a:schemeClr val="tx2"/>
            </a:solidFill>
            <a:prstDash val="solid"/>
          </a:ln>
        </p:spPr>
      </p:sp>
      <p:sp>
        <p:nvSpPr>
          <p:cNvPr id="6" name="Text 3"/>
          <p:cNvSpPr txBox="1"/>
          <p:nvPr/>
        </p:nvSpPr>
        <p:spPr>
          <a:xfrm>
            <a:off x="548640" y="192024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7" name="Text 4"/>
          <p:cNvSpPr txBox="1"/>
          <p:nvPr/>
        </p:nvSpPr>
        <p:spPr>
          <a:xfrm>
            <a:off x="548640" y="2697480"/>
            <a:ext cx="1944563" cy="685800"/>
          </a:xfrm>
          <a:prstGeom prst="rect">
            <a:avLst/>
          </a:prstGeom>
          <a:noFill/>
          <a:ln/>
        </p:spPr>
        <p:txBody>
          <a:bodyPr wrap="square" lIns="0" tIns="0" rIns="0" bIns="0" rtlCol="0" anchor="t"/>
          <a:lstStyle/>
          <a:p>
            <a:pPr indent="0" marL="0">
              <a:buNone/>
            </a:pPr>
            <a:r>
              <a:rPr lang="en-US" sz="1800" b="1" dirty="0">
                <a:solidFill>
                  <a:schemeClr val="tx2"/>
                </a:solidFill>
              </a:rPr>
              <a:t>Commande</a:t>
            </a:r>
            <a:endParaRPr lang="en-US" sz="1800" dirty="0"/>
          </a:p>
        </p:txBody>
      </p:sp>
      <p:sp>
        <p:nvSpPr>
          <p:cNvPr id="8" name="Text 5"/>
          <p:cNvSpPr txBox="1"/>
          <p:nvPr/>
        </p:nvSpPr>
        <p:spPr>
          <a:xfrm>
            <a:off x="548640" y="3429000"/>
            <a:ext cx="1944563" cy="2011680"/>
          </a:xfrm>
          <a:prstGeom prst="rect">
            <a:avLst/>
          </a:prstGeom>
          <a:noFill/>
          <a:ln/>
        </p:spPr>
        <p:txBody>
          <a:bodyPr wrap="square" lIns="0" tIns="0" rIns="0" bIns="0" rtlCol="0" anchor="t"/>
          <a:lstStyle/>
          <a:p>
            <a:pPr indent="0" marL="0">
              <a:buNone/>
            </a:pPr>
            <a:r>
              <a:rPr lang="en-US" sz="1500" dirty="0">
                <a:solidFill>
                  <a:schemeClr val="tx1"/>
                </a:solidFill>
              </a:rPr>
              <a:t>Au prix affiché ou après accord sur un prix. Le paiement est autorisé, pas encaissé.</a:t>
            </a:r>
            <a:endParaRPr lang="en-US" sz="1500" dirty="0"/>
          </a:p>
        </p:txBody>
      </p:sp>
      <p:sp>
        <p:nvSpPr>
          <p:cNvPr id="9" name="Étape 2"/>
          <p:cNvSpPr/>
          <p:nvPr/>
        </p:nvSpPr>
        <p:spPr>
          <a:xfrm>
            <a:off x="2767523" y="1920240"/>
            <a:ext cx="457200" cy="457200"/>
          </a:xfrm>
          <a:prstGeom prst="ellipse">
            <a:avLst/>
          </a:prstGeom>
          <a:solidFill>
            <a:schemeClr val="tx2"/>
          </a:solidFill>
          <a:ln w="12700">
            <a:solidFill>
              <a:schemeClr val="tx2"/>
            </a:solidFill>
            <a:prstDash val="solid"/>
          </a:ln>
        </p:spPr>
      </p:sp>
      <p:sp>
        <p:nvSpPr>
          <p:cNvPr id="10" name="Text 7"/>
          <p:cNvSpPr txBox="1"/>
          <p:nvPr/>
        </p:nvSpPr>
        <p:spPr>
          <a:xfrm>
            <a:off x="2767523" y="192024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8"/>
          <p:cNvSpPr txBox="1"/>
          <p:nvPr/>
        </p:nvSpPr>
        <p:spPr>
          <a:xfrm>
            <a:off x="2767523" y="2697480"/>
            <a:ext cx="1944563" cy="685800"/>
          </a:xfrm>
          <a:prstGeom prst="rect">
            <a:avLst/>
          </a:prstGeom>
          <a:noFill/>
          <a:ln/>
        </p:spPr>
        <p:txBody>
          <a:bodyPr wrap="square" lIns="0" tIns="0" rIns="0" bIns="0" rtlCol="0" anchor="t"/>
          <a:lstStyle/>
          <a:p>
            <a:pPr indent="0" marL="0">
              <a:buNone/>
            </a:pPr>
            <a:r>
              <a:rPr lang="en-US" sz="1800" b="1" dirty="0">
                <a:solidFill>
                  <a:schemeClr val="tx2"/>
                </a:solidFill>
              </a:rPr>
              <a:t>Stock réservé</a:t>
            </a:r>
            <a:endParaRPr lang="en-US" sz="1800" dirty="0"/>
          </a:p>
        </p:txBody>
      </p:sp>
      <p:sp>
        <p:nvSpPr>
          <p:cNvPr id="12" name="Text 9"/>
          <p:cNvSpPr txBox="1"/>
          <p:nvPr/>
        </p:nvSpPr>
        <p:spPr>
          <a:xfrm>
            <a:off x="2767523" y="3429000"/>
            <a:ext cx="1944563" cy="2011680"/>
          </a:xfrm>
          <a:prstGeom prst="rect">
            <a:avLst/>
          </a:prstGeom>
          <a:noFill/>
          <a:ln/>
        </p:spPr>
        <p:txBody>
          <a:bodyPr wrap="square" lIns="0" tIns="0" rIns="0" bIns="0" rtlCol="0" anchor="t"/>
          <a:lstStyle/>
          <a:p>
            <a:pPr indent="0" marL="0">
              <a:buNone/>
            </a:pPr>
            <a:r>
              <a:rPr lang="en-US" sz="1500" dirty="0">
                <a:solidFill>
                  <a:schemeClr val="tx1"/>
                </a:solidFill>
              </a:rPr>
              <a:t>Une fois le paiement autorisé, le stock du vendeur est attribué à la commande.</a:t>
            </a:r>
            <a:endParaRPr lang="en-US" sz="1500" dirty="0"/>
          </a:p>
        </p:txBody>
      </p:sp>
      <p:sp>
        <p:nvSpPr>
          <p:cNvPr id="13" name="Étape 3"/>
          <p:cNvSpPr/>
          <p:nvPr/>
        </p:nvSpPr>
        <p:spPr>
          <a:xfrm>
            <a:off x="4986406" y="1920240"/>
            <a:ext cx="457200" cy="457200"/>
          </a:xfrm>
          <a:prstGeom prst="ellipse">
            <a:avLst/>
          </a:prstGeom>
          <a:solidFill>
            <a:schemeClr val="tx2"/>
          </a:solidFill>
          <a:ln w="12700">
            <a:solidFill>
              <a:schemeClr val="tx2"/>
            </a:solidFill>
            <a:prstDash val="solid"/>
          </a:ln>
        </p:spPr>
      </p:sp>
      <p:sp>
        <p:nvSpPr>
          <p:cNvPr id="14" name="Text 11"/>
          <p:cNvSpPr txBox="1"/>
          <p:nvPr/>
        </p:nvSpPr>
        <p:spPr>
          <a:xfrm>
            <a:off x="4986406" y="192024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15" name="Text 12"/>
          <p:cNvSpPr txBox="1"/>
          <p:nvPr/>
        </p:nvSpPr>
        <p:spPr>
          <a:xfrm>
            <a:off x="4986406" y="2697480"/>
            <a:ext cx="1944563" cy="685800"/>
          </a:xfrm>
          <a:prstGeom prst="rect">
            <a:avLst/>
          </a:prstGeom>
          <a:noFill/>
          <a:ln/>
        </p:spPr>
        <p:txBody>
          <a:bodyPr wrap="square" lIns="0" tIns="0" rIns="0" bIns="0" rtlCol="0" anchor="t"/>
          <a:lstStyle/>
          <a:p>
            <a:pPr indent="0" marL="0">
              <a:buNone/>
            </a:pPr>
            <a:r>
              <a:rPr lang="en-US" sz="1800" b="1" dirty="0">
                <a:solidFill>
                  <a:schemeClr val="tx2"/>
                </a:solidFill>
              </a:rPr>
              <a:t>Retrait ou livraison</a:t>
            </a:r>
            <a:endParaRPr lang="en-US" sz="1800" dirty="0"/>
          </a:p>
        </p:txBody>
      </p:sp>
      <p:sp>
        <p:nvSpPr>
          <p:cNvPr id="16" name="Text 13"/>
          <p:cNvSpPr txBox="1"/>
          <p:nvPr/>
        </p:nvSpPr>
        <p:spPr>
          <a:xfrm>
            <a:off x="4986406" y="3429000"/>
            <a:ext cx="1944563" cy="2011680"/>
          </a:xfrm>
          <a:prstGeom prst="rect">
            <a:avLst/>
          </a:prstGeom>
          <a:noFill/>
          <a:ln/>
        </p:spPr>
        <p:txBody>
          <a:bodyPr wrap="square" lIns="0" tIns="0" rIns="0" bIns="0" rtlCol="0" anchor="t"/>
          <a:lstStyle/>
          <a:p>
            <a:pPr indent="0" marL="0">
              <a:buNone/>
            </a:pPr>
            <a:r>
              <a:rPr lang="en-US" sz="1500" dirty="0">
                <a:solidFill>
                  <a:schemeClr val="tx1"/>
                </a:solidFill>
              </a:rPr>
              <a:t>Retrait à la ferme, ou transporteur engagé sur un prix et un créneau.</a:t>
            </a:r>
            <a:endParaRPr lang="en-US" sz="1500" dirty="0"/>
          </a:p>
        </p:txBody>
      </p:sp>
      <p:sp>
        <p:nvSpPr>
          <p:cNvPr id="17" name="Étape 4"/>
          <p:cNvSpPr/>
          <p:nvPr/>
        </p:nvSpPr>
        <p:spPr>
          <a:xfrm>
            <a:off x="7205289" y="1920240"/>
            <a:ext cx="457200" cy="457200"/>
          </a:xfrm>
          <a:prstGeom prst="ellipse">
            <a:avLst/>
          </a:prstGeom>
          <a:solidFill>
            <a:schemeClr val="tx2"/>
          </a:solidFill>
          <a:ln w="12700">
            <a:solidFill>
              <a:schemeClr val="tx2"/>
            </a:solidFill>
            <a:prstDash val="solid"/>
          </a:ln>
        </p:spPr>
      </p:sp>
      <p:sp>
        <p:nvSpPr>
          <p:cNvPr id="18" name="Text 15"/>
          <p:cNvSpPr txBox="1"/>
          <p:nvPr/>
        </p:nvSpPr>
        <p:spPr>
          <a:xfrm>
            <a:off x="7205289" y="192024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4</a:t>
            </a:r>
            <a:endParaRPr lang="en-US" sz="1600" dirty="0"/>
          </a:p>
        </p:txBody>
      </p:sp>
      <p:sp>
        <p:nvSpPr>
          <p:cNvPr id="19" name="Text 16"/>
          <p:cNvSpPr txBox="1"/>
          <p:nvPr/>
        </p:nvSpPr>
        <p:spPr>
          <a:xfrm>
            <a:off x="7205289" y="2697480"/>
            <a:ext cx="1944563" cy="685800"/>
          </a:xfrm>
          <a:prstGeom prst="rect">
            <a:avLst/>
          </a:prstGeom>
          <a:noFill/>
          <a:ln/>
        </p:spPr>
        <p:txBody>
          <a:bodyPr wrap="square" lIns="0" tIns="0" rIns="0" bIns="0" rtlCol="0" anchor="t"/>
          <a:lstStyle/>
          <a:p>
            <a:pPr indent="0" marL="0">
              <a:buNone/>
            </a:pPr>
            <a:r>
              <a:rPr lang="en-US" sz="1800" b="1" dirty="0">
                <a:solidFill>
                  <a:schemeClr val="tx2"/>
                </a:solidFill>
              </a:rPr>
              <a:t>Preuve de remise</a:t>
            </a:r>
            <a:endParaRPr lang="en-US" sz="1800" dirty="0"/>
          </a:p>
        </p:txBody>
      </p:sp>
      <p:sp>
        <p:nvSpPr>
          <p:cNvPr id="20" name="Text 17"/>
          <p:cNvSpPr txBox="1"/>
          <p:nvPr/>
        </p:nvSpPr>
        <p:spPr>
          <a:xfrm>
            <a:off x="7205289" y="3429000"/>
            <a:ext cx="1944563" cy="2011680"/>
          </a:xfrm>
          <a:prstGeom prst="rect">
            <a:avLst/>
          </a:prstGeom>
          <a:noFill/>
          <a:ln/>
        </p:spPr>
        <p:txBody>
          <a:bodyPr wrap="square" lIns="0" tIns="0" rIns="0" bIns="0" rtlCol="0" anchor="t"/>
          <a:lstStyle/>
          <a:p>
            <a:pPr indent="0" marL="0">
              <a:buNone/>
            </a:pPr>
            <a:r>
              <a:rPr lang="en-US" sz="1500" dirty="0">
                <a:solidFill>
                  <a:schemeClr val="tx1"/>
                </a:solidFill>
              </a:rPr>
              <a:t>L’acheteur donne un code à la réception ; le transporteur ou le producteur l’enregistre.</a:t>
            </a:r>
            <a:endParaRPr lang="en-US" sz="1500" dirty="0"/>
          </a:p>
        </p:txBody>
      </p:sp>
      <p:sp>
        <p:nvSpPr>
          <p:cNvPr id="21" name="Étape 5"/>
          <p:cNvSpPr/>
          <p:nvPr/>
        </p:nvSpPr>
        <p:spPr>
          <a:xfrm>
            <a:off x="9424172" y="1920240"/>
            <a:ext cx="457200" cy="457200"/>
          </a:xfrm>
          <a:prstGeom prst="ellipse">
            <a:avLst/>
          </a:prstGeom>
          <a:solidFill>
            <a:schemeClr val="accent2"/>
          </a:solidFill>
          <a:ln w="12700">
            <a:solidFill>
              <a:schemeClr val="accent2"/>
            </a:solidFill>
            <a:prstDash val="solid"/>
          </a:ln>
        </p:spPr>
      </p:sp>
      <p:sp>
        <p:nvSpPr>
          <p:cNvPr id="22" name="Text 19"/>
          <p:cNvSpPr txBox="1"/>
          <p:nvPr/>
        </p:nvSpPr>
        <p:spPr>
          <a:xfrm>
            <a:off x="9424172" y="192024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5</a:t>
            </a:r>
            <a:endParaRPr lang="en-US" sz="1600" dirty="0"/>
          </a:p>
        </p:txBody>
      </p:sp>
      <p:sp>
        <p:nvSpPr>
          <p:cNvPr id="23" name="Text 20"/>
          <p:cNvSpPr txBox="1"/>
          <p:nvPr/>
        </p:nvSpPr>
        <p:spPr>
          <a:xfrm>
            <a:off x="9424172" y="2697480"/>
            <a:ext cx="1944563" cy="685800"/>
          </a:xfrm>
          <a:prstGeom prst="rect">
            <a:avLst/>
          </a:prstGeom>
          <a:noFill/>
          <a:ln/>
        </p:spPr>
        <p:txBody>
          <a:bodyPr wrap="square" lIns="0" tIns="0" rIns="0" bIns="0" rtlCol="0" anchor="t"/>
          <a:lstStyle/>
          <a:p>
            <a:pPr indent="0" marL="0">
              <a:buNone/>
            </a:pPr>
            <a:r>
              <a:rPr lang="en-US" sz="1800" b="1" dirty="0">
                <a:solidFill>
                  <a:schemeClr val="tx2"/>
                </a:solidFill>
              </a:rPr>
              <a:t>Validation</a:t>
            </a:r>
            <a:endParaRPr lang="en-US" sz="1800" dirty="0"/>
          </a:p>
        </p:txBody>
      </p:sp>
      <p:sp>
        <p:nvSpPr>
          <p:cNvPr id="24" name="Text 21"/>
          <p:cNvSpPr txBox="1"/>
          <p:nvPr/>
        </p:nvSpPr>
        <p:spPr>
          <a:xfrm>
            <a:off x="9424172" y="3429000"/>
            <a:ext cx="1944563" cy="2011680"/>
          </a:xfrm>
          <a:prstGeom prst="rect">
            <a:avLst/>
          </a:prstGeom>
          <a:noFill/>
          <a:ln/>
        </p:spPr>
        <p:txBody>
          <a:bodyPr wrap="square" lIns="0" tIns="0" rIns="0" bIns="0" rtlCol="0" anchor="t"/>
          <a:lstStyle/>
          <a:p>
            <a:pPr indent="0" marL="0">
              <a:buNone/>
            </a:pPr>
            <a:r>
              <a:rPr lang="en-US" sz="1500" dirty="0">
                <a:solidFill>
                  <a:schemeClr val="tx1"/>
                </a:solidFill>
              </a:rPr>
              <a:t>Le vendeur est payé après une validation humaine.</a:t>
            </a:r>
            <a:endParaRPr lang="en-US" sz="1500" dirty="0"/>
          </a:p>
        </p:txBody>
      </p:sp>
      <p:sp>
        <p:nvSpPr>
          <p:cNvPr id="25" name="Text 22"/>
          <p:cNvSpPr txBox="1"/>
          <p:nvPr/>
        </p:nvSpPr>
        <p:spPr>
          <a:xfrm>
            <a:off x="548640" y="5806440"/>
            <a:ext cx="11094415" cy="365760"/>
          </a:xfrm>
          <a:prstGeom prst="rect">
            <a:avLst/>
          </a:prstGeom>
          <a:noFill/>
          <a:ln/>
        </p:spPr>
        <p:txBody>
          <a:bodyPr wrap="square" lIns="0" tIns="0" rIns="0" bIns="0" rtlCol="0" anchor="t"/>
          <a:lstStyle/>
          <a:p>
            <a:pPr indent="0" marL="0">
              <a:buNone/>
            </a:pPr>
            <a:r>
              <a:rPr lang="en-US" sz="1200" i="1" dirty="0">
                <a:solidFill>
                  <a:schemeClr val="accent4"/>
                </a:solidFill>
              </a:rPr>
              <a:t>Parcours prévu : les règles de négociation et de livraison partielle restent à définir.</a:t>
            </a:r>
            <a:endParaRPr lang="en-US" sz="12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411480"/>
            <a:ext cx="11094415" cy="777240"/>
          </a:xfrm>
          <a:prstGeom prst="rect">
            <a:avLst/>
          </a:prstGeom>
          <a:noFill/>
          <a:ln/>
        </p:spPr>
        <p:txBody>
          <a:bodyPr wrap="square" lIns="0" tIns="0" rIns="0" bIns="0" rtlCol="0" anchor="ctr"/>
          <a:lstStyle/>
          <a:p>
            <a:pPr algn="l" indent="0" marL="0">
              <a:buNone/>
            </a:pPr>
            <a:r>
              <a:rPr lang="en-US" sz="3600" b="1" dirty="0">
                <a:solidFill>
                  <a:schemeClr val="tx2"/>
                </a:solidFill>
                <a:latin typeface="Cambria" pitchFamily="34" charset="0"/>
                <a:ea typeface="Cambria" pitchFamily="34" charset="-122"/>
                <a:cs typeface="Cambria" pitchFamily="34" charset="-120"/>
              </a:rPr>
              <a:t>L’argent ne bouge qu’après validation</a:t>
            </a:r>
            <a:endParaRPr lang="en-US" sz="3600" dirty="0"/>
          </a:p>
        </p:txBody>
      </p:sp>
      <p:sp>
        <p:nvSpPr>
          <p:cNvPr id="4" name="Carte Autorisation"/>
          <p:cNvSpPr/>
          <p:nvPr/>
        </p:nvSpPr>
        <p:spPr>
          <a:xfrm>
            <a:off x="548640" y="1463040"/>
            <a:ext cx="5410048" cy="1874520"/>
          </a:xfrm>
          <a:prstGeom prst="roundRect">
            <a:avLst>
              <a:gd name="adj" fmla="val 5854"/>
            </a:avLst>
          </a:prstGeom>
          <a:solidFill>
            <a:schemeClr val="bg2"/>
          </a:solidFill>
          <a:ln w="9525">
            <a:solidFill>
              <a:schemeClr val="accent6"/>
            </a:solidFill>
            <a:prstDash val="solid"/>
          </a:ln>
        </p:spPr>
      </p:sp>
      <p:sp>
        <p:nvSpPr>
          <p:cNvPr id="5" name="Text 2"/>
          <p:cNvSpPr txBox="1"/>
          <p:nvPr/>
        </p:nvSpPr>
        <p:spPr>
          <a:xfrm>
            <a:off x="868680" y="1737360"/>
            <a:ext cx="1005840" cy="822960"/>
          </a:xfrm>
          <a:prstGeom prst="rect">
            <a:avLst/>
          </a:prstGeom>
          <a:noFill/>
          <a:ln/>
        </p:spPr>
        <p:txBody>
          <a:bodyPr wrap="square" lIns="0" tIns="0" rIns="0" bIns="0" rtlCol="0" anchor="t"/>
          <a:lstStyle/>
          <a:p>
            <a:pPr indent="0" marL="0">
              <a:buNone/>
            </a:pPr>
            <a:r>
              <a:rPr lang="en-US" sz="4000" b="1" dirty="0">
                <a:solidFill>
                  <a:schemeClr val="accent2"/>
                </a:solidFill>
                <a:latin typeface="Cambria" pitchFamily="34" charset="0"/>
                <a:ea typeface="Cambria" pitchFamily="34" charset="-122"/>
                <a:cs typeface="Cambria" pitchFamily="34" charset="-120"/>
              </a:rPr>
              <a:t>01</a:t>
            </a:r>
            <a:endParaRPr lang="en-US" sz="4000" dirty="0"/>
          </a:p>
        </p:txBody>
      </p:sp>
      <p:sp>
        <p:nvSpPr>
          <p:cNvPr id="6" name="Text 3"/>
          <p:cNvSpPr txBox="1"/>
          <p:nvPr/>
        </p:nvSpPr>
        <p:spPr>
          <a:xfrm>
            <a:off x="1965960" y="1783080"/>
            <a:ext cx="3672688" cy="411480"/>
          </a:xfrm>
          <a:prstGeom prst="rect">
            <a:avLst/>
          </a:prstGeom>
          <a:noFill/>
          <a:ln/>
        </p:spPr>
        <p:txBody>
          <a:bodyPr wrap="square" lIns="0" tIns="0" rIns="0" bIns="0" rtlCol="0" anchor="t"/>
          <a:lstStyle/>
          <a:p>
            <a:pPr indent="0" marL="0">
              <a:buNone/>
            </a:pPr>
            <a:r>
              <a:rPr lang="en-US" sz="1800" b="1" dirty="0">
                <a:solidFill>
                  <a:schemeClr val="tx2"/>
                </a:solidFill>
              </a:rPr>
              <a:t>Autorisation</a:t>
            </a:r>
            <a:endParaRPr lang="en-US" sz="1800" dirty="0"/>
          </a:p>
        </p:txBody>
      </p:sp>
      <p:sp>
        <p:nvSpPr>
          <p:cNvPr id="7" name="Text 4"/>
          <p:cNvSpPr txBox="1"/>
          <p:nvPr/>
        </p:nvSpPr>
        <p:spPr>
          <a:xfrm>
            <a:off x="1965960" y="2240280"/>
            <a:ext cx="3672688" cy="960120"/>
          </a:xfrm>
          <a:prstGeom prst="rect">
            <a:avLst/>
          </a:prstGeom>
          <a:noFill/>
          <a:ln/>
        </p:spPr>
        <p:txBody>
          <a:bodyPr wrap="square" lIns="0" tIns="0" rIns="0" bIns="0" rtlCol="0" anchor="t"/>
          <a:lstStyle/>
          <a:p>
            <a:pPr indent="0" marL="0">
              <a:buNone/>
            </a:pPr>
            <a:r>
              <a:rPr lang="en-US" sz="1500" dirty="0">
                <a:solidFill>
                  <a:schemeClr val="tx1"/>
                </a:solidFill>
              </a:rPr>
              <a:t>Le paiement est autorisé à la commande. Une autorisation inutilisée est libérée.</a:t>
            </a:r>
            <a:endParaRPr lang="en-US" sz="1500" dirty="0"/>
          </a:p>
        </p:txBody>
      </p:sp>
      <p:sp>
        <p:nvSpPr>
          <p:cNvPr id="8" name="Carte Preuve de remise"/>
          <p:cNvSpPr/>
          <p:nvPr/>
        </p:nvSpPr>
        <p:spPr>
          <a:xfrm>
            <a:off x="6233008" y="1463040"/>
            <a:ext cx="5410048" cy="1874520"/>
          </a:xfrm>
          <a:prstGeom prst="roundRect">
            <a:avLst>
              <a:gd name="adj" fmla="val 5854"/>
            </a:avLst>
          </a:prstGeom>
          <a:solidFill>
            <a:schemeClr val="bg2"/>
          </a:solidFill>
          <a:ln w="9525">
            <a:solidFill>
              <a:schemeClr val="accent6"/>
            </a:solidFill>
            <a:prstDash val="solid"/>
          </a:ln>
        </p:spPr>
      </p:sp>
      <p:sp>
        <p:nvSpPr>
          <p:cNvPr id="9" name="Text 6"/>
          <p:cNvSpPr txBox="1"/>
          <p:nvPr/>
        </p:nvSpPr>
        <p:spPr>
          <a:xfrm>
            <a:off x="6553048" y="1737360"/>
            <a:ext cx="1005840" cy="822960"/>
          </a:xfrm>
          <a:prstGeom prst="rect">
            <a:avLst/>
          </a:prstGeom>
          <a:noFill/>
          <a:ln/>
        </p:spPr>
        <p:txBody>
          <a:bodyPr wrap="square" lIns="0" tIns="0" rIns="0" bIns="0" rtlCol="0" anchor="t"/>
          <a:lstStyle/>
          <a:p>
            <a:pPr indent="0" marL="0">
              <a:buNone/>
            </a:pPr>
            <a:r>
              <a:rPr lang="en-US" sz="4000" b="1" dirty="0">
                <a:solidFill>
                  <a:schemeClr val="accent2"/>
                </a:solidFill>
                <a:latin typeface="Cambria" pitchFamily="34" charset="0"/>
                <a:ea typeface="Cambria" pitchFamily="34" charset="-122"/>
                <a:cs typeface="Cambria" pitchFamily="34" charset="-120"/>
              </a:rPr>
              <a:t>02</a:t>
            </a:r>
            <a:endParaRPr lang="en-US" sz="4000" dirty="0"/>
          </a:p>
        </p:txBody>
      </p:sp>
      <p:sp>
        <p:nvSpPr>
          <p:cNvPr id="10" name="Text 7"/>
          <p:cNvSpPr txBox="1"/>
          <p:nvPr/>
        </p:nvSpPr>
        <p:spPr>
          <a:xfrm>
            <a:off x="7650328" y="1783080"/>
            <a:ext cx="3672688" cy="411480"/>
          </a:xfrm>
          <a:prstGeom prst="rect">
            <a:avLst/>
          </a:prstGeom>
          <a:noFill/>
          <a:ln/>
        </p:spPr>
        <p:txBody>
          <a:bodyPr wrap="square" lIns="0" tIns="0" rIns="0" bIns="0" rtlCol="0" anchor="t"/>
          <a:lstStyle/>
          <a:p>
            <a:pPr indent="0" marL="0">
              <a:buNone/>
            </a:pPr>
            <a:r>
              <a:rPr lang="en-US" sz="1800" b="1" dirty="0">
                <a:solidFill>
                  <a:schemeClr val="tx2"/>
                </a:solidFill>
              </a:rPr>
              <a:t>Preuve de remise</a:t>
            </a:r>
            <a:endParaRPr lang="en-US" sz="1800" dirty="0"/>
          </a:p>
        </p:txBody>
      </p:sp>
      <p:sp>
        <p:nvSpPr>
          <p:cNvPr id="11" name="Text 8"/>
          <p:cNvSpPr txBox="1"/>
          <p:nvPr/>
        </p:nvSpPr>
        <p:spPr>
          <a:xfrm>
            <a:off x="7650328" y="2240280"/>
            <a:ext cx="3672688" cy="960120"/>
          </a:xfrm>
          <a:prstGeom prst="rect">
            <a:avLst/>
          </a:prstGeom>
          <a:noFill/>
          <a:ln/>
        </p:spPr>
        <p:txBody>
          <a:bodyPr wrap="square" lIns="0" tIns="0" rIns="0" bIns="0" rtlCol="0" anchor="t"/>
          <a:lstStyle/>
          <a:p>
            <a:pPr indent="0" marL="0">
              <a:buNone/>
            </a:pPr>
            <a:r>
              <a:rPr lang="en-US" sz="1500" dirty="0">
                <a:solidFill>
                  <a:schemeClr val="tx1"/>
                </a:solidFill>
              </a:rPr>
              <a:t>L’acheteur donne un code à la réception. Cette preuve ne déclenche pas le versement.</a:t>
            </a:r>
            <a:endParaRPr lang="en-US" sz="1500" dirty="0"/>
          </a:p>
        </p:txBody>
      </p:sp>
      <p:sp>
        <p:nvSpPr>
          <p:cNvPr id="12" name="Carte Validation humaine"/>
          <p:cNvSpPr/>
          <p:nvPr/>
        </p:nvSpPr>
        <p:spPr>
          <a:xfrm>
            <a:off x="548640" y="3611880"/>
            <a:ext cx="5410048" cy="1874520"/>
          </a:xfrm>
          <a:prstGeom prst="roundRect">
            <a:avLst>
              <a:gd name="adj" fmla="val 5854"/>
            </a:avLst>
          </a:prstGeom>
          <a:solidFill>
            <a:schemeClr val="bg2"/>
          </a:solidFill>
          <a:ln w="9525">
            <a:solidFill>
              <a:schemeClr val="accent6"/>
            </a:solidFill>
            <a:prstDash val="solid"/>
          </a:ln>
        </p:spPr>
      </p:sp>
      <p:sp>
        <p:nvSpPr>
          <p:cNvPr id="13" name="Text 10"/>
          <p:cNvSpPr txBox="1"/>
          <p:nvPr/>
        </p:nvSpPr>
        <p:spPr>
          <a:xfrm>
            <a:off x="868680" y="3886200"/>
            <a:ext cx="1005840" cy="822960"/>
          </a:xfrm>
          <a:prstGeom prst="rect">
            <a:avLst/>
          </a:prstGeom>
          <a:noFill/>
          <a:ln/>
        </p:spPr>
        <p:txBody>
          <a:bodyPr wrap="square" lIns="0" tIns="0" rIns="0" bIns="0" rtlCol="0" anchor="t"/>
          <a:lstStyle/>
          <a:p>
            <a:pPr indent="0" marL="0">
              <a:buNone/>
            </a:pPr>
            <a:r>
              <a:rPr lang="en-US" sz="4000" b="1" dirty="0">
                <a:solidFill>
                  <a:schemeClr val="accent2"/>
                </a:solidFill>
                <a:latin typeface="Cambria" pitchFamily="34" charset="0"/>
                <a:ea typeface="Cambria" pitchFamily="34" charset="-122"/>
                <a:cs typeface="Cambria" pitchFamily="34" charset="-120"/>
              </a:rPr>
              <a:t>03</a:t>
            </a:r>
            <a:endParaRPr lang="en-US" sz="4000" dirty="0"/>
          </a:p>
        </p:txBody>
      </p:sp>
      <p:sp>
        <p:nvSpPr>
          <p:cNvPr id="14" name="Text 11"/>
          <p:cNvSpPr txBox="1"/>
          <p:nvPr/>
        </p:nvSpPr>
        <p:spPr>
          <a:xfrm>
            <a:off x="1965960" y="3931920"/>
            <a:ext cx="3672688" cy="411480"/>
          </a:xfrm>
          <a:prstGeom prst="rect">
            <a:avLst/>
          </a:prstGeom>
          <a:noFill/>
          <a:ln/>
        </p:spPr>
        <p:txBody>
          <a:bodyPr wrap="square" lIns="0" tIns="0" rIns="0" bIns="0" rtlCol="0" anchor="t"/>
          <a:lstStyle/>
          <a:p>
            <a:pPr indent="0" marL="0">
              <a:buNone/>
            </a:pPr>
            <a:r>
              <a:rPr lang="en-US" sz="1800" b="1" dirty="0">
                <a:solidFill>
                  <a:schemeClr val="tx2"/>
                </a:solidFill>
              </a:rPr>
              <a:t>Validation humaine</a:t>
            </a:r>
            <a:endParaRPr lang="en-US" sz="1800" dirty="0"/>
          </a:p>
        </p:txBody>
      </p:sp>
      <p:sp>
        <p:nvSpPr>
          <p:cNvPr id="15" name="Text 12"/>
          <p:cNvSpPr txBox="1"/>
          <p:nvPr/>
        </p:nvSpPr>
        <p:spPr>
          <a:xfrm>
            <a:off x="1965960" y="4389120"/>
            <a:ext cx="3672688" cy="960120"/>
          </a:xfrm>
          <a:prstGeom prst="rect">
            <a:avLst/>
          </a:prstGeom>
          <a:noFill/>
          <a:ln/>
        </p:spPr>
        <p:txBody>
          <a:bodyPr wrap="square" lIns="0" tIns="0" rIns="0" bIns="0" rtlCol="0" anchor="t"/>
          <a:lstStyle/>
          <a:p>
            <a:pPr indent="0" marL="0">
              <a:buNone/>
            </a:pPr>
            <a:r>
              <a:rPr lang="en-US" sz="1500" dirty="0">
                <a:solidFill>
                  <a:schemeClr val="tx1"/>
                </a:solidFill>
              </a:rPr>
              <a:t>Une personne valide la libération des fonds avant que le vendeur soit payé.</a:t>
            </a:r>
            <a:endParaRPr lang="en-US" sz="1500" dirty="0"/>
          </a:p>
        </p:txBody>
      </p:sp>
      <p:sp>
        <p:nvSpPr>
          <p:cNvPr id="16" name="Carte Versement"/>
          <p:cNvSpPr/>
          <p:nvPr/>
        </p:nvSpPr>
        <p:spPr>
          <a:xfrm>
            <a:off x="6233008" y="3611880"/>
            <a:ext cx="5410048" cy="1874520"/>
          </a:xfrm>
          <a:prstGeom prst="roundRect">
            <a:avLst>
              <a:gd name="adj" fmla="val 5854"/>
            </a:avLst>
          </a:prstGeom>
          <a:solidFill>
            <a:schemeClr val="bg2"/>
          </a:solidFill>
          <a:ln w="9525">
            <a:solidFill>
              <a:schemeClr val="accent6"/>
            </a:solidFill>
            <a:prstDash val="solid"/>
          </a:ln>
        </p:spPr>
      </p:sp>
      <p:sp>
        <p:nvSpPr>
          <p:cNvPr id="17" name="Text 14"/>
          <p:cNvSpPr txBox="1"/>
          <p:nvPr/>
        </p:nvSpPr>
        <p:spPr>
          <a:xfrm>
            <a:off x="6553048" y="3886200"/>
            <a:ext cx="1005840" cy="822960"/>
          </a:xfrm>
          <a:prstGeom prst="rect">
            <a:avLst/>
          </a:prstGeom>
          <a:noFill/>
          <a:ln/>
        </p:spPr>
        <p:txBody>
          <a:bodyPr wrap="square" lIns="0" tIns="0" rIns="0" bIns="0" rtlCol="0" anchor="t"/>
          <a:lstStyle/>
          <a:p>
            <a:pPr indent="0" marL="0">
              <a:buNone/>
            </a:pPr>
            <a:r>
              <a:rPr lang="en-US" sz="4000" b="1" dirty="0">
                <a:solidFill>
                  <a:schemeClr val="accent2"/>
                </a:solidFill>
                <a:latin typeface="Cambria" pitchFamily="34" charset="0"/>
                <a:ea typeface="Cambria" pitchFamily="34" charset="-122"/>
                <a:cs typeface="Cambria" pitchFamily="34" charset="-120"/>
              </a:rPr>
              <a:t>04</a:t>
            </a:r>
            <a:endParaRPr lang="en-US" sz="4000" dirty="0"/>
          </a:p>
        </p:txBody>
      </p:sp>
      <p:sp>
        <p:nvSpPr>
          <p:cNvPr id="18" name="Text 15"/>
          <p:cNvSpPr txBox="1"/>
          <p:nvPr/>
        </p:nvSpPr>
        <p:spPr>
          <a:xfrm>
            <a:off x="7650328" y="3931920"/>
            <a:ext cx="3672688" cy="411480"/>
          </a:xfrm>
          <a:prstGeom prst="rect">
            <a:avLst/>
          </a:prstGeom>
          <a:noFill/>
          <a:ln/>
        </p:spPr>
        <p:txBody>
          <a:bodyPr wrap="square" lIns="0" tIns="0" rIns="0" bIns="0" rtlCol="0" anchor="t"/>
          <a:lstStyle/>
          <a:p>
            <a:pPr indent="0" marL="0">
              <a:buNone/>
            </a:pPr>
            <a:r>
              <a:rPr lang="en-US" sz="1800" b="1" dirty="0">
                <a:solidFill>
                  <a:schemeClr val="tx2"/>
                </a:solidFill>
              </a:rPr>
              <a:t>Versement</a:t>
            </a:r>
            <a:endParaRPr lang="en-US" sz="1800" dirty="0"/>
          </a:p>
        </p:txBody>
      </p:sp>
      <p:sp>
        <p:nvSpPr>
          <p:cNvPr id="19" name="Text 16"/>
          <p:cNvSpPr txBox="1"/>
          <p:nvPr/>
        </p:nvSpPr>
        <p:spPr>
          <a:xfrm>
            <a:off x="7650328" y="4389120"/>
            <a:ext cx="3672688" cy="960120"/>
          </a:xfrm>
          <a:prstGeom prst="rect">
            <a:avLst/>
          </a:prstGeom>
          <a:noFill/>
          <a:ln/>
        </p:spPr>
        <p:txBody>
          <a:bodyPr wrap="square" lIns="0" tIns="0" rIns="0" bIns="0" rtlCol="0" anchor="t"/>
          <a:lstStyle/>
          <a:p>
            <a:pPr indent="0" marL="0">
              <a:buNone/>
            </a:pPr>
            <a:r>
              <a:rPr lang="en-US" sz="1500" dirty="0">
                <a:solidFill>
                  <a:schemeClr val="tx1"/>
                </a:solidFill>
              </a:rPr>
              <a:t>Demandé par un membre habilité aux finances, jamais déduit d’un simple accès au catalogue.</a:t>
            </a:r>
            <a:endParaRPr lang="en-US" sz="1500" dirty="0"/>
          </a:p>
        </p:txBody>
      </p:sp>
      <p:sp>
        <p:nvSpPr>
          <p:cNvPr id="20" name="Text 17"/>
          <p:cNvSpPr txBox="1"/>
          <p:nvPr/>
        </p:nvSpPr>
        <p:spPr>
          <a:xfrm>
            <a:off x="548640" y="5897880"/>
            <a:ext cx="11094415" cy="365760"/>
          </a:xfrm>
          <a:prstGeom prst="rect">
            <a:avLst/>
          </a:prstGeom>
          <a:noFill/>
          <a:ln/>
        </p:spPr>
        <p:txBody>
          <a:bodyPr wrap="square" lIns="0" tIns="0" rIns="0" bIns="0" rtlCol="0" anchor="t"/>
          <a:lstStyle/>
          <a:p>
            <a:pPr indent="0" marL="0">
              <a:buNone/>
            </a:pPr>
            <a:r>
              <a:rPr lang="en-US" sz="1200" i="1" dirty="0">
                <a:solidFill>
                  <a:schemeClr val="accent4"/>
                </a:solidFill>
              </a:rPr>
              <a:t>Prestataire de paiement : pas encore choisi.</a:t>
            </a:r>
            <a:endParaRPr lang="en-US" sz="12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411480"/>
            <a:ext cx="11094415" cy="777240"/>
          </a:xfrm>
          <a:prstGeom prst="rect">
            <a:avLst/>
          </a:prstGeom>
          <a:noFill/>
          <a:ln/>
        </p:spPr>
        <p:txBody>
          <a:bodyPr wrap="square" lIns="0" tIns="0" rIns="0" bIns="0" rtlCol="0" anchor="ctr"/>
          <a:lstStyle/>
          <a:p>
            <a:pPr algn="l" indent="0" marL="0">
              <a:buNone/>
            </a:pPr>
            <a:r>
              <a:rPr lang="en-US" sz="3600" b="1" dirty="0">
                <a:solidFill>
                  <a:schemeClr val="tx2"/>
                </a:solidFill>
                <a:latin typeface="Cambria" pitchFamily="34" charset="0"/>
                <a:ea typeface="Cambria" pitchFamily="34" charset="-122"/>
                <a:cs typeface="Cambria" pitchFamily="34" charset="-120"/>
              </a:rPr>
              <a:t>Des frais configurables, à zéro au lancement</a:t>
            </a:r>
            <a:endParaRPr lang="en-US" sz="3600" dirty="0"/>
          </a:p>
        </p:txBody>
      </p:sp>
      <p:sp>
        <p:nvSpPr>
          <p:cNvPr id="4" name="Carte frais au lancement"/>
          <p:cNvSpPr/>
          <p:nvPr/>
        </p:nvSpPr>
        <p:spPr>
          <a:xfrm>
            <a:off x="548640" y="1508760"/>
            <a:ext cx="3840480" cy="3931920"/>
          </a:xfrm>
          <a:prstGeom prst="roundRect">
            <a:avLst>
              <a:gd name="adj" fmla="val 2857"/>
            </a:avLst>
          </a:prstGeom>
          <a:solidFill>
            <a:schemeClr val="bg2"/>
          </a:solidFill>
          <a:ln w="9525">
            <a:solidFill>
              <a:schemeClr val="accent6"/>
            </a:solidFill>
            <a:prstDash val="solid"/>
          </a:ln>
        </p:spPr>
      </p:sp>
      <p:sp>
        <p:nvSpPr>
          <p:cNvPr id="5" name="Text 2"/>
          <p:cNvSpPr txBox="1"/>
          <p:nvPr/>
        </p:nvSpPr>
        <p:spPr>
          <a:xfrm>
            <a:off x="960120" y="1874520"/>
            <a:ext cx="3017520" cy="1371600"/>
          </a:xfrm>
          <a:prstGeom prst="rect">
            <a:avLst/>
          </a:prstGeom>
          <a:noFill/>
          <a:ln/>
        </p:spPr>
        <p:txBody>
          <a:bodyPr wrap="square" lIns="0" tIns="0" rIns="0" bIns="0" rtlCol="0" anchor="t"/>
          <a:lstStyle/>
          <a:p>
            <a:pPr indent="0" marL="0">
              <a:buNone/>
            </a:pPr>
            <a:r>
              <a:rPr lang="en-US" sz="8000" b="1" dirty="0">
                <a:solidFill>
                  <a:schemeClr val="tx2"/>
                </a:solidFill>
                <a:latin typeface="Cambria" pitchFamily="34" charset="0"/>
                <a:ea typeface="Cambria" pitchFamily="34" charset="-122"/>
                <a:cs typeface="Cambria" pitchFamily="34" charset="-120"/>
              </a:rPr>
              <a:t>0 €</a:t>
            </a:r>
            <a:endParaRPr lang="en-US" sz="8000" dirty="0"/>
          </a:p>
        </p:txBody>
      </p:sp>
      <p:sp>
        <p:nvSpPr>
          <p:cNvPr id="6" name="Text 3"/>
          <p:cNvSpPr txBox="1"/>
          <p:nvPr/>
        </p:nvSpPr>
        <p:spPr>
          <a:xfrm>
            <a:off x="960120" y="3383280"/>
            <a:ext cx="3017520" cy="914400"/>
          </a:xfrm>
          <a:prstGeom prst="rect">
            <a:avLst/>
          </a:prstGeom>
          <a:noFill/>
          <a:ln/>
        </p:spPr>
        <p:txBody>
          <a:bodyPr wrap="square" lIns="0" tIns="0" rIns="0" bIns="0" rtlCol="0" anchor="t"/>
          <a:lstStyle/>
          <a:p>
            <a:pPr indent="0" marL="0">
              <a:buNone/>
            </a:pPr>
            <a:r>
              <a:rPr lang="en-US" sz="1800" dirty="0">
                <a:solidFill>
                  <a:schemeClr val="tx1"/>
                </a:solidFill>
              </a:rPr>
              <a:t>de frais pour chaque participant au lancement</a:t>
            </a:r>
            <a:endParaRPr lang="en-US" sz="1800" dirty="0"/>
          </a:p>
        </p:txBody>
      </p:sp>
      <p:sp>
        <p:nvSpPr>
          <p:cNvPr id="7" name="Text 4"/>
          <p:cNvSpPr txBox="1"/>
          <p:nvPr/>
        </p:nvSpPr>
        <p:spPr>
          <a:xfrm>
            <a:off x="960120" y="4434840"/>
            <a:ext cx="3017520" cy="822960"/>
          </a:xfrm>
          <a:prstGeom prst="rect">
            <a:avLst/>
          </a:prstGeom>
          <a:noFill/>
          <a:ln/>
        </p:spPr>
        <p:txBody>
          <a:bodyPr wrap="square" lIns="0" tIns="0" rIns="0" bIns="0" rtlCol="0" anchor="t"/>
          <a:lstStyle/>
          <a:p>
            <a:pPr indent="0" marL="0">
              <a:buNone/>
            </a:pPr>
            <a:r>
              <a:rPr lang="en-US" sz="1300" i="1" dirty="0">
                <a:solidFill>
                  <a:schemeClr val="accent4"/>
                </a:solidFill>
              </a:rPr>
              <a:t>Valeurs de départ, appelées à évoluer selon des règles publiées.</a:t>
            </a:r>
            <a:endParaRPr lang="en-US" sz="1300" dirty="0"/>
          </a:p>
        </p:txBody>
      </p:sp>
      <p:sp>
        <p:nvSpPr>
          <p:cNvPr id="8" name="Text 5"/>
          <p:cNvSpPr txBox="1"/>
          <p:nvPr/>
        </p:nvSpPr>
        <p:spPr>
          <a:xfrm>
            <a:off x="4937760" y="1691640"/>
            <a:ext cx="6705295" cy="3749040"/>
          </a:xfrm>
          <a:prstGeom prst="rect">
            <a:avLst/>
          </a:prstGeom>
          <a:noFill/>
          <a:ln/>
        </p:spPr>
        <p:txBody>
          <a:bodyPr wrap="square" lIns="0" tIns="0" rIns="0" bIns="0" rtlCol="0" anchor="t"/>
          <a:lstStyle/>
          <a:p>
            <a:pPr marL="228600" indent="-228600">
              <a:spcAft>
                <a:spcPts val="2200"/>
              </a:spcAft>
              <a:buSzPct val="100000"/>
              <a:buChar char="•"/>
            </a:pPr>
            <a:r>
              <a:rPr lang="en-US" sz="1800" dirty="0">
                <a:solidFill>
                  <a:schemeClr val="tx1"/>
                </a:solidFill>
              </a:rPr>
              <a:t>Frais fixes et pourcentage, configurables par participant</a:t>
            </a:r>
            <a:endParaRPr lang="en-US" sz="1500" dirty="0"/>
          </a:p>
          <a:p>
            <a:pPr marL="228600" indent="-228600">
              <a:spcAft>
                <a:spcPts val="2200"/>
              </a:spcAft>
              <a:buSzPct val="100000"/>
              <a:buChar char="•"/>
            </a:pPr>
            <a:r>
              <a:rPr lang="en-US" sz="1800" dirty="0">
                <a:solidFill>
                  <a:schemeClr val="tx1"/>
                </a:solidFill>
              </a:rPr>
              <a:t>Dérogations prévues par contrat, gérées par l’équipe AltField</a:t>
            </a:r>
            <a:endParaRPr lang="en-US" sz="1500" dirty="0"/>
          </a:p>
          <a:p>
            <a:pPr marL="228600" indent="-228600">
              <a:spcAft>
                <a:spcPts val="2200"/>
              </a:spcAft>
              <a:buSzPct val="100000"/>
              <a:buChar char="•"/>
            </a:pPr>
            <a:r>
              <a:rPr lang="en-US" sz="1800" dirty="0">
                <a:solidFill>
                  <a:schemeClr val="tx1"/>
                </a:solidFill>
              </a:rPr>
              <a:t>Livraison payée séparément par l’acheteur</a:t>
            </a:r>
            <a:endParaRPr lang="en-US" sz="1500" dirty="0"/>
          </a:p>
          <a:p>
            <a:pPr marL="228600" indent="-228600">
              <a:spcAft>
                <a:spcPts val="2200"/>
              </a:spcAft>
              <a:buSzPct val="100000"/>
              <a:buChar char="•"/>
            </a:pPr>
            <a:r>
              <a:rPr lang="en-US" sz="1800" dirty="0">
                <a:solidFill>
                  <a:schemeClr val="tx1"/>
                </a:solidFill>
              </a:rPr>
              <a:t>Bases de calcul, TVA, arrondis et factures : à décider</a:t>
            </a:r>
            <a:endParaRPr lang="en-US" sz="1500" dirty="0"/>
          </a:p>
          <a:p>
            <a:pPr marL="228600" indent="-228600">
              <a:spcAft>
                <a:spcPts val="2200"/>
              </a:spcAft>
              <a:buSzPct val="100000"/>
              <a:buChar char="•"/>
            </a:pPr>
            <a:r>
              <a:rPr lang="en-US" sz="1800" dirty="0">
                <a:solidFill>
                  <a:schemeClr val="tx1"/>
                </a:solidFill>
              </a:rPr>
              <a:t>Calcul simple, versionné et vérifiable</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411480"/>
            <a:ext cx="11094415" cy="777240"/>
          </a:xfrm>
          <a:prstGeom prst="rect">
            <a:avLst/>
          </a:prstGeom>
          <a:noFill/>
          <a:ln/>
        </p:spPr>
        <p:txBody>
          <a:bodyPr wrap="square" lIns="0" tIns="0" rIns="0" bIns="0" rtlCol="0" anchor="ctr"/>
          <a:lstStyle/>
          <a:p>
            <a:pPr algn="l" indent="0" marL="0">
              <a:buNone/>
            </a:pPr>
            <a:r>
              <a:rPr lang="en-US" sz="3600" b="1" dirty="0">
                <a:solidFill>
                  <a:schemeClr val="tx2"/>
                </a:solidFill>
                <a:latin typeface="Cambria" pitchFamily="34" charset="0"/>
                <a:ea typeface="Cambria" pitchFamily="34" charset="-122"/>
                <a:cs typeface="Cambria" pitchFamily="34" charset="-120"/>
              </a:rPr>
              <a:t>Un socle de conception, pas encore de logiciel</a:t>
            </a:r>
            <a:endParaRPr lang="en-US" sz="3600" dirty="0"/>
          </a:p>
        </p:txBody>
      </p:sp>
      <p:sp>
        <p:nvSpPr>
          <p:cNvPr id="4" name="Colonne Disponible"/>
          <p:cNvSpPr/>
          <p:nvPr/>
        </p:nvSpPr>
        <p:spPr>
          <a:xfrm>
            <a:off x="548640" y="1463040"/>
            <a:ext cx="5410048" cy="4114800"/>
          </a:xfrm>
          <a:prstGeom prst="roundRect">
            <a:avLst>
              <a:gd name="adj" fmla="val 2667"/>
            </a:avLst>
          </a:prstGeom>
          <a:solidFill>
            <a:schemeClr val="bg2"/>
          </a:solidFill>
          <a:ln w="9525">
            <a:solidFill>
              <a:schemeClr val="accent6"/>
            </a:solidFill>
            <a:prstDash val="solid"/>
          </a:ln>
        </p:spPr>
      </p:sp>
      <p:sp>
        <p:nvSpPr>
          <p:cNvPr id="5" name="Shape 2"/>
          <p:cNvSpPr/>
          <p:nvPr/>
        </p:nvSpPr>
        <p:spPr>
          <a:xfrm>
            <a:off x="914400" y="1810512"/>
            <a:ext cx="182880" cy="182880"/>
          </a:xfrm>
          <a:prstGeom prst="ellipse">
            <a:avLst/>
          </a:prstGeom>
          <a:solidFill>
            <a:schemeClr val="accent2"/>
          </a:solidFill>
          <a:ln w="12700">
            <a:solidFill>
              <a:schemeClr val="accent2"/>
            </a:solidFill>
            <a:prstDash val="solid"/>
          </a:ln>
        </p:spPr>
      </p:sp>
      <p:sp>
        <p:nvSpPr>
          <p:cNvPr id="6" name="Text 3"/>
          <p:cNvSpPr txBox="1"/>
          <p:nvPr/>
        </p:nvSpPr>
        <p:spPr>
          <a:xfrm>
            <a:off x="1234440" y="1691640"/>
            <a:ext cx="4404208" cy="411480"/>
          </a:xfrm>
          <a:prstGeom prst="rect">
            <a:avLst/>
          </a:prstGeom>
          <a:noFill/>
          <a:ln/>
        </p:spPr>
        <p:txBody>
          <a:bodyPr wrap="square" lIns="0" tIns="0" rIns="0" bIns="0" rtlCol="0" anchor="t"/>
          <a:lstStyle/>
          <a:p>
            <a:pPr indent="0" marL="0">
              <a:buNone/>
            </a:pPr>
            <a:r>
              <a:rPr lang="en-US" sz="2000" b="1" dirty="0">
                <a:solidFill>
                  <a:schemeClr val="tx2"/>
                </a:solidFill>
              </a:rPr>
              <a:t>Disponible</a:t>
            </a:r>
            <a:endParaRPr lang="en-US" sz="2000" dirty="0"/>
          </a:p>
        </p:txBody>
      </p:sp>
      <p:sp>
        <p:nvSpPr>
          <p:cNvPr id="7" name="Text 4"/>
          <p:cNvSpPr txBox="1"/>
          <p:nvPr/>
        </p:nvSpPr>
        <p:spPr>
          <a:xfrm>
            <a:off x="914400" y="2331720"/>
            <a:ext cx="4678528" cy="3108960"/>
          </a:xfrm>
          <a:prstGeom prst="rect">
            <a:avLst/>
          </a:prstGeom>
          <a:noFill/>
          <a:ln/>
        </p:spPr>
        <p:txBody>
          <a:bodyPr wrap="square" lIns="0" tIns="0" rIns="0" bIns="0" rtlCol="0" anchor="t"/>
          <a:lstStyle/>
          <a:p>
            <a:pPr marL="228600" indent="-228600">
              <a:spcAft>
                <a:spcPts val="1000"/>
              </a:spcAft>
              <a:buSzPct val="100000"/>
              <a:buChar char="•"/>
            </a:pPr>
            <a:r>
              <a:rPr lang="en-US" sz="1500" dirty="0">
                <a:solidFill>
                  <a:schemeClr val="tx1"/>
                </a:solidFill>
              </a:rPr>
              <a:t>Registre de décisions et questions ouvertes</a:t>
            </a:r>
            <a:endParaRPr lang="en-US" sz="1500" dirty="0"/>
          </a:p>
          <a:p>
            <a:pPr marL="228600" indent="-228600">
              <a:spcAft>
                <a:spcPts val="1000"/>
              </a:spcAft>
              <a:buSzPct val="100000"/>
              <a:buChar char="•"/>
            </a:pPr>
            <a:r>
              <a:rPr lang="en-US" sz="1500" dirty="0">
                <a:solidFill>
                  <a:schemeClr val="tx1"/>
                </a:solidFill>
              </a:rPr>
              <a:t>Huit services définis, avec responsabilités et interfaces prévues</a:t>
            </a:r>
            <a:endParaRPr lang="en-US" sz="1500" dirty="0"/>
          </a:p>
          <a:p>
            <a:pPr marL="228600" indent="-228600">
              <a:spcAft>
                <a:spcPts val="1000"/>
              </a:spcAft>
              <a:buSzPct val="100000"/>
              <a:buChar char="•"/>
            </a:pPr>
            <a:r>
              <a:rPr lang="en-US" sz="1500" dirty="0">
                <a:solidFill>
                  <a:schemeClr val="tx1"/>
                </a:solidFill>
              </a:rPr>
              <a:t>Parcours et règles d’argent et de stock</a:t>
            </a:r>
            <a:endParaRPr lang="en-US" sz="1500" dirty="0"/>
          </a:p>
          <a:p>
            <a:pPr marL="228600" indent="-228600">
              <a:spcAft>
                <a:spcPts val="1000"/>
              </a:spcAft>
              <a:buSzPct val="100000"/>
              <a:buChar char="•"/>
            </a:pPr>
            <a:r>
              <a:rPr lang="en-US" sz="1500" dirty="0">
                <a:solidFill>
                  <a:schemeClr val="tx1"/>
                </a:solidFill>
              </a:rPr>
              <a:t>Maquettes des écrans producteurs</a:t>
            </a:r>
            <a:endParaRPr lang="en-US" sz="1500" dirty="0"/>
          </a:p>
          <a:p>
            <a:pPr marL="228600" indent="-228600">
              <a:spcAft>
                <a:spcPts val="1000"/>
              </a:spcAft>
              <a:buSzPct val="100000"/>
              <a:buChar char="•"/>
            </a:pPr>
            <a:r>
              <a:rPr lang="en-US" sz="1500" dirty="0">
                <a:solidFill>
                  <a:schemeClr val="tx1"/>
                </a:solidFill>
              </a:rPr>
              <a:t>Page d’accueil et questionnaire pilote (prototype)</a:t>
            </a:r>
            <a:endParaRPr lang="en-US" sz="1500" dirty="0"/>
          </a:p>
        </p:txBody>
      </p:sp>
      <p:sp>
        <p:nvSpPr>
          <p:cNvPr id="8" name="Colonne À faire"/>
          <p:cNvSpPr/>
          <p:nvPr/>
        </p:nvSpPr>
        <p:spPr>
          <a:xfrm>
            <a:off x="6233008" y="1463040"/>
            <a:ext cx="5410048" cy="4114800"/>
          </a:xfrm>
          <a:prstGeom prst="roundRect">
            <a:avLst>
              <a:gd name="adj" fmla="val 2667"/>
            </a:avLst>
          </a:prstGeom>
          <a:solidFill>
            <a:schemeClr val="bg2"/>
          </a:solidFill>
          <a:ln w="9525">
            <a:solidFill>
              <a:schemeClr val="accent6"/>
            </a:solidFill>
            <a:prstDash val="solid"/>
          </a:ln>
        </p:spPr>
      </p:sp>
      <p:sp>
        <p:nvSpPr>
          <p:cNvPr id="9" name="Shape 6"/>
          <p:cNvSpPr/>
          <p:nvPr/>
        </p:nvSpPr>
        <p:spPr>
          <a:xfrm>
            <a:off x="6598768" y="1810512"/>
            <a:ext cx="182880" cy="182880"/>
          </a:xfrm>
          <a:prstGeom prst="ellipse">
            <a:avLst/>
          </a:prstGeom>
          <a:solidFill>
            <a:schemeClr val="accent2"/>
          </a:solidFill>
          <a:ln w="12700">
            <a:solidFill>
              <a:schemeClr val="accent2"/>
            </a:solidFill>
            <a:prstDash val="solid"/>
          </a:ln>
        </p:spPr>
      </p:sp>
      <p:sp>
        <p:nvSpPr>
          <p:cNvPr id="10" name="Text 7"/>
          <p:cNvSpPr txBox="1"/>
          <p:nvPr/>
        </p:nvSpPr>
        <p:spPr>
          <a:xfrm>
            <a:off x="6918808" y="1691640"/>
            <a:ext cx="4404208" cy="411480"/>
          </a:xfrm>
          <a:prstGeom prst="rect">
            <a:avLst/>
          </a:prstGeom>
          <a:noFill/>
          <a:ln/>
        </p:spPr>
        <p:txBody>
          <a:bodyPr wrap="square" lIns="0" tIns="0" rIns="0" bIns="0" rtlCol="0" anchor="t"/>
          <a:lstStyle/>
          <a:p>
            <a:pPr indent="0" marL="0">
              <a:buNone/>
            </a:pPr>
            <a:r>
              <a:rPr lang="en-US" sz="2000" b="1" dirty="0">
                <a:solidFill>
                  <a:schemeClr val="tx2"/>
                </a:solidFill>
              </a:rPr>
              <a:t>À faire</a:t>
            </a:r>
            <a:endParaRPr lang="en-US" sz="2000" dirty="0"/>
          </a:p>
        </p:txBody>
      </p:sp>
      <p:sp>
        <p:nvSpPr>
          <p:cNvPr id="11" name="Text 8"/>
          <p:cNvSpPr txBox="1"/>
          <p:nvPr/>
        </p:nvSpPr>
        <p:spPr>
          <a:xfrm>
            <a:off x="6598768" y="2331720"/>
            <a:ext cx="4678528" cy="3108960"/>
          </a:xfrm>
          <a:prstGeom prst="rect">
            <a:avLst/>
          </a:prstGeom>
          <a:noFill/>
          <a:ln/>
        </p:spPr>
        <p:txBody>
          <a:bodyPr wrap="square" lIns="0" tIns="0" rIns="0" bIns="0" rtlCol="0" anchor="t"/>
          <a:lstStyle/>
          <a:p>
            <a:pPr marL="228600" indent="-228600">
              <a:spcAft>
                <a:spcPts val="1000"/>
              </a:spcAft>
              <a:buSzPct val="100000"/>
              <a:buChar char="•"/>
            </a:pPr>
            <a:r>
              <a:rPr lang="en-US" sz="1500" dirty="0">
                <a:solidFill>
                  <a:schemeClr val="tx1"/>
                </a:solidFill>
              </a:rPr>
              <a:t>Choisir les prestataires (paiement, hébergement)</a:t>
            </a:r>
            <a:endParaRPr lang="en-US" sz="1500" dirty="0"/>
          </a:p>
          <a:p>
            <a:pPr marL="228600" indent="-228600">
              <a:spcAft>
                <a:spcPts val="1000"/>
              </a:spcAft>
              <a:buSzPct val="100000"/>
              <a:buChar char="•"/>
            </a:pPr>
            <a:r>
              <a:rPr lang="en-US" sz="1500" dirty="0">
                <a:solidFill>
                  <a:schemeClr val="tx1"/>
                </a:solidFill>
              </a:rPr>
              <a:t>Arrêter l’architecture et les environnements</a:t>
            </a:r>
            <a:endParaRPr lang="en-US" sz="1500" dirty="0"/>
          </a:p>
          <a:p>
            <a:pPr marL="228600" indent="-228600">
              <a:spcAft>
                <a:spcPts val="1000"/>
              </a:spcAft>
              <a:buSzPct val="100000"/>
              <a:buChar char="•"/>
            </a:pPr>
            <a:r>
              <a:rPr lang="en-US" sz="1500" dirty="0">
                <a:solidFill>
                  <a:schemeClr val="tx1"/>
                </a:solidFill>
              </a:rPr>
              <a:t>Clore la définition du prêt (DOR)</a:t>
            </a:r>
            <a:endParaRPr lang="en-US" sz="1500" dirty="0"/>
          </a:p>
          <a:p>
            <a:pPr marL="228600" indent="-228600">
              <a:spcAft>
                <a:spcPts val="1000"/>
              </a:spcAft>
              <a:buSzPct val="100000"/>
              <a:buChar char="•"/>
            </a:pPr>
            <a:r>
              <a:rPr lang="en-US" sz="1500" dirty="0">
                <a:solidFill>
                  <a:schemeClr val="tx1"/>
                </a:solidFill>
              </a:rPr>
              <a:t>Implémenter, puis vérifier chaque parcours de bout en bout</a:t>
            </a:r>
            <a:endParaRPr lang="en-US" sz="1500" dirty="0"/>
          </a:p>
        </p:txBody>
      </p:sp>
      <p:sp>
        <p:nvSpPr>
          <p:cNvPr id="12" name="Text 9"/>
          <p:cNvSpPr txBox="1"/>
          <p:nvPr/>
        </p:nvSpPr>
        <p:spPr>
          <a:xfrm>
            <a:off x="548640" y="5806440"/>
            <a:ext cx="11094415" cy="365760"/>
          </a:xfrm>
          <a:prstGeom prst="rect">
            <a:avLst/>
          </a:prstGeom>
          <a:noFill/>
          <a:ln/>
        </p:spPr>
        <p:txBody>
          <a:bodyPr wrap="square" lIns="0" tIns="0" rIns="0" bIns="0" rtlCol="0" anchor="t"/>
          <a:lstStyle/>
          <a:p>
            <a:pPr indent="0" marL="0">
              <a:buNone/>
            </a:pPr>
            <a:r>
              <a:rPr lang="en-US" sz="1200" i="1" dirty="0">
                <a:solidFill>
                  <a:schemeClr val="accent4"/>
                </a:solidFill>
              </a:rPr>
              <a:t>Aucun logiciel déployé ni aucune intégration de prestataire à ce jour.</a:t>
            </a:r>
            <a:endParaRPr lang="en-US" sz="12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411480"/>
            <a:ext cx="11094415" cy="777240"/>
          </a:xfrm>
          <a:prstGeom prst="rect">
            <a:avLst/>
          </a:prstGeom>
          <a:noFill/>
          <a:ln/>
        </p:spPr>
        <p:txBody>
          <a:bodyPr wrap="square" lIns="0" tIns="0" rIns="0" bIns="0" rtlCol="0" anchor="ctr"/>
          <a:lstStyle/>
          <a:p>
            <a:pPr algn="l" indent="0" marL="0">
              <a:buNone/>
            </a:pPr>
            <a:r>
              <a:rPr lang="en-US" sz="3600" b="1" dirty="0">
                <a:solidFill>
                  <a:schemeClr val="tx2"/>
                </a:solidFill>
                <a:latin typeface="Cambria" pitchFamily="34" charset="0"/>
                <a:ea typeface="Cambria" pitchFamily="34" charset="-122"/>
                <a:cs typeface="Cambria" pitchFamily="34" charset="-120"/>
              </a:rPr>
              <a:t>Valider avant de construire</a:t>
            </a:r>
            <a:endParaRPr lang="en-US" sz="3600" dirty="0"/>
          </a:p>
        </p:txBody>
      </p:sp>
      <p:sp>
        <p:nvSpPr>
          <p:cNvPr id="4" name="Étape 1"/>
          <p:cNvSpPr/>
          <p:nvPr/>
        </p:nvSpPr>
        <p:spPr>
          <a:xfrm>
            <a:off x="548640" y="1463040"/>
            <a:ext cx="548640" cy="548640"/>
          </a:xfrm>
          <a:prstGeom prst="ellipse">
            <a:avLst/>
          </a:prstGeom>
          <a:solidFill>
            <a:schemeClr val="bg2"/>
          </a:solidFill>
          <a:ln w="15875">
            <a:solidFill>
              <a:schemeClr val="tx2"/>
            </a:solidFill>
            <a:prstDash val="solid"/>
          </a:ln>
        </p:spPr>
      </p:sp>
      <p:sp>
        <p:nvSpPr>
          <p:cNvPr id="5" name="Text 2"/>
          <p:cNvSpPr txBox="1"/>
          <p:nvPr/>
        </p:nvSpPr>
        <p:spPr>
          <a:xfrm>
            <a:off x="548640" y="1463040"/>
            <a:ext cx="548640" cy="548640"/>
          </a:xfrm>
          <a:prstGeom prst="rect">
            <a:avLst/>
          </a:prstGeom>
          <a:noFill/>
          <a:ln/>
        </p:spPr>
        <p:txBody>
          <a:bodyPr wrap="square" lIns="0" tIns="0" rIns="0" bIns="0" rtlCol="0" anchor="ctr"/>
          <a:lstStyle/>
          <a:p>
            <a:pPr algn="ctr" indent="0" marL="0">
              <a:buNone/>
            </a:pPr>
            <a:r>
              <a:rPr lang="en-US" sz="1800" b="1" dirty="0">
                <a:solidFill>
                  <a:schemeClr val="tx2"/>
                </a:solidFill>
              </a:rPr>
              <a:t>1</a:t>
            </a:r>
            <a:endParaRPr lang="en-US" sz="1800" dirty="0"/>
          </a:p>
        </p:txBody>
      </p:sp>
      <p:sp>
        <p:nvSpPr>
          <p:cNvPr id="6" name="Text 3"/>
          <p:cNvSpPr txBox="1"/>
          <p:nvPr/>
        </p:nvSpPr>
        <p:spPr>
          <a:xfrm>
            <a:off x="1325880" y="1444752"/>
            <a:ext cx="6492240" cy="365760"/>
          </a:xfrm>
          <a:prstGeom prst="rect">
            <a:avLst/>
          </a:prstGeom>
          <a:noFill/>
          <a:ln/>
        </p:spPr>
        <p:txBody>
          <a:bodyPr wrap="square" lIns="0" tIns="0" rIns="0" bIns="0" rtlCol="0" anchor="t"/>
          <a:lstStyle/>
          <a:p>
            <a:pPr indent="0" marL="0">
              <a:buNone/>
            </a:pPr>
            <a:r>
              <a:rPr lang="en-US" sz="1800" b="1" dirty="0">
                <a:solidFill>
                  <a:schemeClr val="tx2"/>
                </a:solidFill>
              </a:rPr>
              <a:t>Entretiens</a:t>
            </a:r>
            <a:endParaRPr lang="en-US" sz="1800" dirty="0"/>
          </a:p>
        </p:txBody>
      </p:sp>
      <p:sp>
        <p:nvSpPr>
          <p:cNvPr id="7" name="Text 4"/>
          <p:cNvSpPr txBox="1"/>
          <p:nvPr/>
        </p:nvSpPr>
        <p:spPr>
          <a:xfrm>
            <a:off x="1325880" y="1828800"/>
            <a:ext cx="6492240" cy="548640"/>
          </a:xfrm>
          <a:prstGeom prst="rect">
            <a:avLst/>
          </a:prstGeom>
          <a:noFill/>
          <a:ln/>
        </p:spPr>
        <p:txBody>
          <a:bodyPr wrap="square" lIns="0" tIns="0" rIns="0" bIns="0" rtlCol="0" anchor="t"/>
          <a:lstStyle/>
          <a:p>
            <a:pPr indent="0" marL="0">
              <a:buNone/>
            </a:pPr>
            <a:r>
              <a:rPr lang="en-US" sz="1500" dirty="0">
                <a:solidFill>
                  <a:schemeClr val="tx1"/>
                </a:solidFill>
              </a:rPr>
              <a:t>Vendeurs, acheteurs et transporteurs : prix, quantités, livraison, retours et assistance, sur des cas réels.</a:t>
            </a:r>
            <a:endParaRPr lang="en-US" sz="1500" dirty="0"/>
          </a:p>
        </p:txBody>
      </p:sp>
      <p:sp>
        <p:nvSpPr>
          <p:cNvPr id="8" name="Étape 2"/>
          <p:cNvSpPr/>
          <p:nvPr/>
        </p:nvSpPr>
        <p:spPr>
          <a:xfrm>
            <a:off x="548640" y="2487168"/>
            <a:ext cx="548640" cy="548640"/>
          </a:xfrm>
          <a:prstGeom prst="ellipse">
            <a:avLst/>
          </a:prstGeom>
          <a:solidFill>
            <a:schemeClr val="bg2"/>
          </a:solidFill>
          <a:ln w="15875">
            <a:solidFill>
              <a:schemeClr val="tx2"/>
            </a:solidFill>
            <a:prstDash val="solid"/>
          </a:ln>
        </p:spPr>
      </p:sp>
      <p:sp>
        <p:nvSpPr>
          <p:cNvPr id="9" name="Text 6"/>
          <p:cNvSpPr txBox="1"/>
          <p:nvPr/>
        </p:nvSpPr>
        <p:spPr>
          <a:xfrm>
            <a:off x="548640" y="2487168"/>
            <a:ext cx="548640" cy="548640"/>
          </a:xfrm>
          <a:prstGeom prst="rect">
            <a:avLst/>
          </a:prstGeom>
          <a:noFill/>
          <a:ln/>
        </p:spPr>
        <p:txBody>
          <a:bodyPr wrap="square" lIns="0" tIns="0" rIns="0" bIns="0" rtlCol="0" anchor="ctr"/>
          <a:lstStyle/>
          <a:p>
            <a:pPr algn="ctr" indent="0" marL="0">
              <a:buNone/>
            </a:pPr>
            <a:r>
              <a:rPr lang="en-US" sz="1800" b="1" dirty="0">
                <a:solidFill>
                  <a:schemeClr val="tx2"/>
                </a:solidFill>
              </a:rPr>
              <a:t>2</a:t>
            </a:r>
            <a:endParaRPr lang="en-US" sz="1800" dirty="0"/>
          </a:p>
        </p:txBody>
      </p:sp>
      <p:sp>
        <p:nvSpPr>
          <p:cNvPr id="10" name="Text 7"/>
          <p:cNvSpPr txBox="1"/>
          <p:nvPr/>
        </p:nvSpPr>
        <p:spPr>
          <a:xfrm>
            <a:off x="1325880" y="2468880"/>
            <a:ext cx="6492240" cy="365760"/>
          </a:xfrm>
          <a:prstGeom prst="rect">
            <a:avLst/>
          </a:prstGeom>
          <a:noFill/>
          <a:ln/>
        </p:spPr>
        <p:txBody>
          <a:bodyPr wrap="square" lIns="0" tIns="0" rIns="0" bIns="0" rtlCol="0" anchor="t"/>
          <a:lstStyle/>
          <a:p>
            <a:pPr indent="0" marL="0">
              <a:buNone/>
            </a:pPr>
            <a:r>
              <a:rPr lang="en-US" sz="1800" b="1" dirty="0">
                <a:solidFill>
                  <a:schemeClr val="tx2"/>
                </a:solidFill>
              </a:rPr>
              <a:t>Preuves des prestataires</a:t>
            </a:r>
            <a:endParaRPr lang="en-US" sz="1800" dirty="0"/>
          </a:p>
        </p:txBody>
      </p:sp>
      <p:sp>
        <p:nvSpPr>
          <p:cNvPr id="11" name="Text 8"/>
          <p:cNvSpPr txBox="1"/>
          <p:nvPr/>
        </p:nvSpPr>
        <p:spPr>
          <a:xfrm>
            <a:off x="1325880" y="2852928"/>
            <a:ext cx="6492240" cy="548640"/>
          </a:xfrm>
          <a:prstGeom prst="rect">
            <a:avLst/>
          </a:prstGeom>
          <a:noFill/>
          <a:ln/>
        </p:spPr>
        <p:txBody>
          <a:bodyPr wrap="square" lIns="0" tIns="0" rIns="0" bIns="0" rtlCol="0" anchor="t"/>
          <a:lstStyle/>
          <a:p>
            <a:pPr indent="0" marL="0">
              <a:buNone/>
            </a:pPr>
            <a:r>
              <a:rPr lang="en-US" sz="1500" dirty="0">
                <a:solidFill>
                  <a:schemeClr val="tx1"/>
                </a:solidFill>
              </a:rPr>
              <a:t>Capacités réelles de paiement et de transport, documentées.</a:t>
            </a:r>
            <a:endParaRPr lang="en-US" sz="1500" dirty="0"/>
          </a:p>
        </p:txBody>
      </p:sp>
      <p:sp>
        <p:nvSpPr>
          <p:cNvPr id="12" name="Étape 3"/>
          <p:cNvSpPr/>
          <p:nvPr/>
        </p:nvSpPr>
        <p:spPr>
          <a:xfrm>
            <a:off x="548640" y="3511296"/>
            <a:ext cx="548640" cy="548640"/>
          </a:xfrm>
          <a:prstGeom prst="ellipse">
            <a:avLst/>
          </a:prstGeom>
          <a:solidFill>
            <a:schemeClr val="bg2"/>
          </a:solidFill>
          <a:ln w="15875">
            <a:solidFill>
              <a:schemeClr val="tx2"/>
            </a:solidFill>
            <a:prstDash val="solid"/>
          </a:ln>
        </p:spPr>
      </p:sp>
      <p:sp>
        <p:nvSpPr>
          <p:cNvPr id="13" name="Text 10"/>
          <p:cNvSpPr txBox="1"/>
          <p:nvPr/>
        </p:nvSpPr>
        <p:spPr>
          <a:xfrm>
            <a:off x="548640" y="3511296"/>
            <a:ext cx="548640" cy="548640"/>
          </a:xfrm>
          <a:prstGeom prst="rect">
            <a:avLst/>
          </a:prstGeom>
          <a:noFill/>
          <a:ln/>
        </p:spPr>
        <p:txBody>
          <a:bodyPr wrap="square" lIns="0" tIns="0" rIns="0" bIns="0" rtlCol="0" anchor="ctr"/>
          <a:lstStyle/>
          <a:p>
            <a:pPr algn="ctr" indent="0" marL="0">
              <a:buNone/>
            </a:pPr>
            <a:r>
              <a:rPr lang="en-US" sz="1800" b="1" dirty="0">
                <a:solidFill>
                  <a:schemeClr val="tx2"/>
                </a:solidFill>
              </a:rPr>
              <a:t>3</a:t>
            </a:r>
            <a:endParaRPr lang="en-US" sz="1800" dirty="0"/>
          </a:p>
        </p:txBody>
      </p:sp>
      <p:sp>
        <p:nvSpPr>
          <p:cNvPr id="14" name="Text 11"/>
          <p:cNvSpPr txBox="1"/>
          <p:nvPr/>
        </p:nvSpPr>
        <p:spPr>
          <a:xfrm>
            <a:off x="1325880" y="3493008"/>
            <a:ext cx="6492240" cy="365760"/>
          </a:xfrm>
          <a:prstGeom prst="rect">
            <a:avLst/>
          </a:prstGeom>
          <a:noFill/>
          <a:ln/>
        </p:spPr>
        <p:txBody>
          <a:bodyPr wrap="square" lIns="0" tIns="0" rIns="0" bIns="0" rtlCol="0" anchor="t"/>
          <a:lstStyle/>
          <a:p>
            <a:pPr indent="0" marL="0">
              <a:buNone/>
            </a:pPr>
            <a:r>
              <a:rPr lang="en-US" sz="1800" b="1" dirty="0">
                <a:solidFill>
                  <a:schemeClr val="tx2"/>
                </a:solidFill>
              </a:rPr>
              <a:t>Parcours humains</a:t>
            </a:r>
            <a:endParaRPr lang="en-US" sz="1800" dirty="0"/>
          </a:p>
        </p:txBody>
      </p:sp>
      <p:sp>
        <p:nvSpPr>
          <p:cNvPr id="15" name="Text 12"/>
          <p:cNvSpPr txBox="1"/>
          <p:nvPr/>
        </p:nvSpPr>
        <p:spPr>
          <a:xfrm>
            <a:off x="1325880" y="3877056"/>
            <a:ext cx="6492240" cy="548640"/>
          </a:xfrm>
          <a:prstGeom prst="rect">
            <a:avLst/>
          </a:prstGeom>
          <a:noFill/>
          <a:ln/>
        </p:spPr>
        <p:txBody>
          <a:bodyPr wrap="square" lIns="0" tIns="0" rIns="0" bIns="0" rtlCol="0" anchor="t"/>
          <a:lstStyle/>
          <a:p>
            <a:pPr indent="0" marL="0">
              <a:buNone/>
            </a:pPr>
            <a:r>
              <a:rPr lang="en-US" sz="1500" dirty="0">
                <a:solidFill>
                  <a:schemeClr val="tx1"/>
                </a:solidFill>
              </a:rPr>
              <a:t>Prototyper les validations faites par des personnes.</a:t>
            </a:r>
            <a:endParaRPr lang="en-US" sz="1500" dirty="0"/>
          </a:p>
        </p:txBody>
      </p:sp>
      <p:sp>
        <p:nvSpPr>
          <p:cNvPr id="16" name="Étape 4"/>
          <p:cNvSpPr/>
          <p:nvPr/>
        </p:nvSpPr>
        <p:spPr>
          <a:xfrm>
            <a:off x="548640" y="4535424"/>
            <a:ext cx="548640" cy="548640"/>
          </a:xfrm>
          <a:prstGeom prst="ellipse">
            <a:avLst/>
          </a:prstGeom>
          <a:solidFill>
            <a:schemeClr val="bg2"/>
          </a:solidFill>
          <a:ln w="15875">
            <a:solidFill>
              <a:schemeClr val="tx2"/>
            </a:solidFill>
            <a:prstDash val="solid"/>
          </a:ln>
        </p:spPr>
      </p:sp>
      <p:sp>
        <p:nvSpPr>
          <p:cNvPr id="17" name="Text 14"/>
          <p:cNvSpPr txBox="1"/>
          <p:nvPr/>
        </p:nvSpPr>
        <p:spPr>
          <a:xfrm>
            <a:off x="548640" y="4535424"/>
            <a:ext cx="548640" cy="548640"/>
          </a:xfrm>
          <a:prstGeom prst="rect">
            <a:avLst/>
          </a:prstGeom>
          <a:noFill/>
          <a:ln/>
        </p:spPr>
        <p:txBody>
          <a:bodyPr wrap="square" lIns="0" tIns="0" rIns="0" bIns="0" rtlCol="0" anchor="ctr"/>
          <a:lstStyle/>
          <a:p>
            <a:pPr algn="ctr" indent="0" marL="0">
              <a:buNone/>
            </a:pPr>
            <a:r>
              <a:rPr lang="en-US" sz="1800" b="1" dirty="0">
                <a:solidFill>
                  <a:schemeClr val="tx2"/>
                </a:solidFill>
              </a:rPr>
              <a:t>4</a:t>
            </a:r>
            <a:endParaRPr lang="en-US" sz="1800" dirty="0"/>
          </a:p>
        </p:txBody>
      </p:sp>
      <p:sp>
        <p:nvSpPr>
          <p:cNvPr id="18" name="Text 15"/>
          <p:cNvSpPr txBox="1"/>
          <p:nvPr/>
        </p:nvSpPr>
        <p:spPr>
          <a:xfrm>
            <a:off x="1325880" y="4517136"/>
            <a:ext cx="6492240" cy="365760"/>
          </a:xfrm>
          <a:prstGeom prst="rect">
            <a:avLst/>
          </a:prstGeom>
          <a:noFill/>
          <a:ln/>
        </p:spPr>
        <p:txBody>
          <a:bodyPr wrap="square" lIns="0" tIns="0" rIns="0" bIns="0" rtlCol="0" anchor="t"/>
          <a:lstStyle/>
          <a:p>
            <a:pPr indent="0" marL="0">
              <a:buNone/>
            </a:pPr>
            <a:r>
              <a:rPr lang="en-US" sz="1800" b="1" dirty="0">
                <a:solidFill>
                  <a:schemeClr val="tx2"/>
                </a:solidFill>
              </a:rPr>
              <a:t>Parcours complets</a:t>
            </a:r>
            <a:endParaRPr lang="en-US" sz="1800" dirty="0"/>
          </a:p>
        </p:txBody>
      </p:sp>
      <p:sp>
        <p:nvSpPr>
          <p:cNvPr id="19" name="Text 16"/>
          <p:cNvSpPr txBox="1"/>
          <p:nvPr/>
        </p:nvSpPr>
        <p:spPr>
          <a:xfrm>
            <a:off x="1325880" y="4901184"/>
            <a:ext cx="6492240" cy="548640"/>
          </a:xfrm>
          <a:prstGeom prst="rect">
            <a:avLst/>
          </a:prstGeom>
          <a:noFill/>
          <a:ln/>
        </p:spPr>
        <p:txBody>
          <a:bodyPr wrap="square" lIns="0" tIns="0" rIns="0" bIns="0" rtlCol="0" anchor="t"/>
          <a:lstStyle/>
          <a:p>
            <a:pPr indent="0" marL="0">
              <a:buNone/>
            </a:pPr>
            <a:r>
              <a:rPr lang="en-US" sz="1500" dirty="0">
                <a:solidFill>
                  <a:schemeClr val="tx1"/>
                </a:solidFill>
              </a:rPr>
              <a:t>Tester chaque parcours de bout en bout avant toute mise en service.</a:t>
            </a:r>
            <a:endParaRPr lang="en-US" sz="1500" dirty="0"/>
          </a:p>
        </p:txBody>
      </p:sp>
      <p:pic>
        <p:nvPicPr>
          <p:cNvPr id="20" name="Illustration coopérative" descr="/home/iam/Documents/Project/AltLine_Landing/images/cooperative.png">    </p:cNvPr>
          <p:cNvPicPr>
            <a:picLocks noChangeAspect="1"/>
          </p:cNvPicPr>
          <p:nvPr/>
        </p:nvPicPr>
        <p:blipFill>
          <a:blip r:embed="rId1"/>
          <a:stretch>
            <a:fillRect/>
          </a:stretch>
        </p:blipFill>
        <p:spPr>
          <a:xfrm>
            <a:off x="8229600" y="1600200"/>
            <a:ext cx="3108960" cy="3108960"/>
          </a:xfrm>
          <a:prstGeom prst="rect">
            <a:avLst/>
          </a:prstGeom>
        </p:spPr>
      </p:pic>
      <p:sp>
        <p:nvSpPr>
          <p:cNvPr id="21" name="Text 17"/>
          <p:cNvSpPr txBox="1"/>
          <p:nvPr/>
        </p:nvSpPr>
        <p:spPr>
          <a:xfrm>
            <a:off x="548640" y="5806440"/>
            <a:ext cx="11094415" cy="365760"/>
          </a:xfrm>
          <a:prstGeom prst="rect">
            <a:avLst/>
          </a:prstGeom>
          <a:noFill/>
          <a:ln/>
        </p:spPr>
        <p:txBody>
          <a:bodyPr wrap="square" lIns="0" tIns="0" rIns="0" bIns="0" rtlCol="0" anchor="t"/>
          <a:lstStyle/>
          <a:p>
            <a:pPr indent="0" marL="0">
              <a:buNone/>
            </a:pPr>
            <a:r>
              <a:rPr lang="en-US" sz="1200" i="1" dirty="0">
                <a:solidFill>
                  <a:schemeClr val="accent4"/>
                </a:solidFill>
              </a:rPr>
              <a:t>Taille, calendrier, budget et capacité d’assistance du pilote : à décider explicitement.</a:t>
            </a:r>
            <a:endParaRPr lang="en-US" sz="12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548640"/>
            <a:ext cx="11094415" cy="914400"/>
          </a:xfrm>
          <a:prstGeom prst="rect">
            <a:avLst/>
          </a:prstGeom>
          <a:noFill/>
          <a:ln/>
        </p:spPr>
        <p:txBody>
          <a:bodyPr wrap="square" lIns="0" tIns="0" rIns="0" bIns="0" rtlCol="0" anchor="ctr"/>
          <a:lstStyle/>
          <a:p>
            <a:pPr algn="l" indent="0" marL="0">
              <a:buNone/>
            </a:pPr>
            <a:r>
              <a:rPr lang="en-US" sz="4400" b="1" dirty="0">
                <a:solidFill>
                  <a:schemeClr val="bg1"/>
                </a:solidFill>
                <a:latin typeface="Cambria" pitchFamily="34" charset="0"/>
                <a:ea typeface="Cambria" pitchFamily="34" charset="-122"/>
                <a:cs typeface="Cambria" pitchFamily="34" charset="-120"/>
              </a:rPr>
              <a:t>Prochaines décisions</a:t>
            </a:r>
            <a:endParaRPr lang="en-US" sz="4400" dirty="0"/>
          </a:p>
        </p:txBody>
      </p:sp>
      <p:sp>
        <p:nvSpPr>
          <p:cNvPr id="3" name="Text 1"/>
          <p:cNvSpPr txBox="1"/>
          <p:nvPr/>
        </p:nvSpPr>
        <p:spPr>
          <a:xfrm>
            <a:off x="548640" y="1828800"/>
            <a:ext cx="914400" cy="731520"/>
          </a:xfrm>
          <a:prstGeom prst="rect">
            <a:avLst/>
          </a:prstGeom>
          <a:noFill/>
          <a:ln/>
        </p:spPr>
        <p:txBody>
          <a:bodyPr wrap="square" lIns="0" tIns="0" rIns="0" bIns="0" rtlCol="0" anchor="t"/>
          <a:lstStyle/>
          <a:p>
            <a:pPr indent="0" marL="0">
              <a:buNone/>
            </a:pPr>
            <a:r>
              <a:rPr lang="en-US" sz="3600" b="1" dirty="0">
                <a:solidFill>
                  <a:schemeClr val="accent2"/>
                </a:solidFill>
                <a:latin typeface="Cambria" pitchFamily="34" charset="0"/>
                <a:ea typeface="Cambria" pitchFamily="34" charset="-122"/>
                <a:cs typeface="Cambria" pitchFamily="34" charset="-120"/>
              </a:rPr>
              <a:t>01</a:t>
            </a:r>
            <a:endParaRPr lang="en-US" sz="3600" dirty="0"/>
          </a:p>
        </p:txBody>
      </p:sp>
      <p:sp>
        <p:nvSpPr>
          <p:cNvPr id="4" name="Text 2"/>
          <p:cNvSpPr txBox="1"/>
          <p:nvPr/>
        </p:nvSpPr>
        <p:spPr>
          <a:xfrm>
            <a:off x="1645920" y="1874520"/>
            <a:ext cx="6035040" cy="1005840"/>
          </a:xfrm>
          <a:prstGeom prst="rect">
            <a:avLst/>
          </a:prstGeom>
          <a:noFill/>
          <a:ln/>
        </p:spPr>
        <p:txBody>
          <a:bodyPr wrap="square" lIns="0" tIns="0" rIns="0" bIns="0" rtlCol="0" anchor="t"/>
          <a:lstStyle/>
          <a:p>
            <a:pPr indent="0" marL="0">
              <a:buNone/>
            </a:pPr>
            <a:r>
              <a:rPr lang="en-US" sz="1800" dirty="0">
                <a:solidFill>
                  <a:schemeClr val="bg1"/>
                </a:solidFill>
              </a:rPr>
              <a:t>Clore la définition du prêt : paiement, livraison partielle, stock et dates, identités et droits.</a:t>
            </a:r>
            <a:endParaRPr lang="en-US" sz="1800" dirty="0"/>
          </a:p>
        </p:txBody>
      </p:sp>
      <p:sp>
        <p:nvSpPr>
          <p:cNvPr id="5" name="Text 3"/>
          <p:cNvSpPr txBox="1"/>
          <p:nvPr/>
        </p:nvSpPr>
        <p:spPr>
          <a:xfrm>
            <a:off x="548640" y="3017520"/>
            <a:ext cx="914400" cy="731520"/>
          </a:xfrm>
          <a:prstGeom prst="rect">
            <a:avLst/>
          </a:prstGeom>
          <a:noFill/>
          <a:ln/>
        </p:spPr>
        <p:txBody>
          <a:bodyPr wrap="square" lIns="0" tIns="0" rIns="0" bIns="0" rtlCol="0" anchor="t"/>
          <a:lstStyle/>
          <a:p>
            <a:pPr indent="0" marL="0">
              <a:buNone/>
            </a:pPr>
            <a:r>
              <a:rPr lang="en-US" sz="3600" b="1" dirty="0">
                <a:solidFill>
                  <a:schemeClr val="accent2"/>
                </a:solidFill>
                <a:latin typeface="Cambria" pitchFamily="34" charset="0"/>
                <a:ea typeface="Cambria" pitchFamily="34" charset="-122"/>
                <a:cs typeface="Cambria" pitchFamily="34" charset="-120"/>
              </a:rPr>
              <a:t>02</a:t>
            </a:r>
            <a:endParaRPr lang="en-US" sz="3600" dirty="0"/>
          </a:p>
        </p:txBody>
      </p:sp>
      <p:sp>
        <p:nvSpPr>
          <p:cNvPr id="6" name="Text 4"/>
          <p:cNvSpPr txBox="1"/>
          <p:nvPr/>
        </p:nvSpPr>
        <p:spPr>
          <a:xfrm>
            <a:off x="1645920" y="3063240"/>
            <a:ext cx="6035040" cy="1005840"/>
          </a:xfrm>
          <a:prstGeom prst="rect">
            <a:avLst/>
          </a:prstGeom>
          <a:noFill/>
          <a:ln/>
        </p:spPr>
        <p:txBody>
          <a:bodyPr wrap="square" lIns="0" tIns="0" rIns="0" bIns="0" rtlCol="0" anchor="t"/>
          <a:lstStyle/>
          <a:p>
            <a:pPr indent="0" marL="0">
              <a:buNone/>
            </a:pPr>
            <a:r>
              <a:rPr lang="en-US" sz="1800" dirty="0">
                <a:solidFill>
                  <a:schemeClr val="bg1"/>
                </a:solidFill>
              </a:rPr>
              <a:t>Valider les politiques opérationnelles et obtenir les preuves des prestataires.</a:t>
            </a:r>
            <a:endParaRPr lang="en-US" sz="1800" dirty="0"/>
          </a:p>
        </p:txBody>
      </p:sp>
      <p:sp>
        <p:nvSpPr>
          <p:cNvPr id="7" name="Text 5"/>
          <p:cNvSpPr txBox="1"/>
          <p:nvPr/>
        </p:nvSpPr>
        <p:spPr>
          <a:xfrm>
            <a:off x="548640" y="4206240"/>
            <a:ext cx="914400" cy="731520"/>
          </a:xfrm>
          <a:prstGeom prst="rect">
            <a:avLst/>
          </a:prstGeom>
          <a:noFill/>
          <a:ln/>
        </p:spPr>
        <p:txBody>
          <a:bodyPr wrap="square" lIns="0" tIns="0" rIns="0" bIns="0" rtlCol="0" anchor="t"/>
          <a:lstStyle/>
          <a:p>
            <a:pPr indent="0" marL="0">
              <a:buNone/>
            </a:pPr>
            <a:r>
              <a:rPr lang="en-US" sz="3600" b="1" dirty="0">
                <a:solidFill>
                  <a:schemeClr val="accent2"/>
                </a:solidFill>
                <a:latin typeface="Cambria" pitchFamily="34" charset="0"/>
                <a:ea typeface="Cambria" pitchFamily="34" charset="-122"/>
                <a:cs typeface="Cambria" pitchFamily="34" charset="-120"/>
              </a:rPr>
              <a:t>03</a:t>
            </a:r>
            <a:endParaRPr lang="en-US" sz="3600" dirty="0"/>
          </a:p>
        </p:txBody>
      </p:sp>
      <p:sp>
        <p:nvSpPr>
          <p:cNvPr id="8" name="Text 6"/>
          <p:cNvSpPr txBox="1"/>
          <p:nvPr/>
        </p:nvSpPr>
        <p:spPr>
          <a:xfrm>
            <a:off x="1645920" y="4251960"/>
            <a:ext cx="6035040" cy="1005840"/>
          </a:xfrm>
          <a:prstGeom prst="rect">
            <a:avLst/>
          </a:prstGeom>
          <a:noFill/>
          <a:ln/>
        </p:spPr>
        <p:txBody>
          <a:bodyPr wrap="square" lIns="0" tIns="0" rIns="0" bIns="0" rtlCol="0" anchor="t"/>
          <a:lstStyle/>
          <a:p>
            <a:pPr indent="0" marL="0">
              <a:buNone/>
            </a:pPr>
            <a:r>
              <a:rPr lang="en-US" sz="1800" dirty="0">
                <a:solidFill>
                  <a:schemeClr val="bg1"/>
                </a:solidFill>
              </a:rPr>
              <a:t>Différer l’hébergement et la mise en production jusqu’à ce que l’architecture, les environnements et les critères de vérification soient arrêtés.</a:t>
            </a:r>
            <a:endParaRPr lang="en-US" sz="1800" dirty="0"/>
          </a:p>
        </p:txBody>
      </p:sp>
      <p:pic>
        <p:nvPicPr>
          <p:cNvPr id="9" name="Illustration champs" descr="/home/iam/Documents/Project/AltLine_Landing/images/fields.png">    </p:cNvPr>
          <p:cNvPicPr>
            <a:picLocks noChangeAspect="1"/>
          </p:cNvPicPr>
          <p:nvPr/>
        </p:nvPicPr>
        <p:blipFill>
          <a:blip r:embed="rId1"/>
          <a:stretch>
            <a:fillRect/>
          </a:stretch>
        </p:blipFill>
        <p:spPr>
          <a:xfrm>
            <a:off x="8503920" y="1828800"/>
            <a:ext cx="2926080" cy="2926080"/>
          </a:xfrm>
          <a:prstGeom prst="rect">
            <a:avLst/>
          </a:prstGeom>
        </p:spPr>
      </p:pic>
      <p:sp>
        <p:nvSpPr>
          <p:cNvPr id="10" name="Text 7"/>
          <p:cNvSpPr txBox="1"/>
          <p:nvPr/>
        </p:nvSpPr>
        <p:spPr>
          <a:xfrm>
            <a:off x="548640" y="5577840"/>
            <a:ext cx="11094415" cy="731520"/>
          </a:xfrm>
          <a:prstGeom prst="rect">
            <a:avLst/>
          </a:prstGeom>
          <a:noFill/>
          <a:ln/>
        </p:spPr>
        <p:txBody>
          <a:bodyPr wrap="square" lIns="0" tIns="0" rIns="0" bIns="0" rtlCol="0" anchor="t"/>
          <a:lstStyle/>
          <a:p>
            <a:pPr indent="0" marL="0">
              <a:buNone/>
            </a:pPr>
            <a:r>
              <a:rPr lang="en-US" sz="1200" i="1" dirty="0">
                <a:solidFill>
                  <a:schemeClr val="accent3"/>
                </a:solidFill>
              </a:rPr>
              <a:t>Ce document ne présente ni traction, ni engagement client, ni partenariat, ni taille de marché, ni montant recherché, ni valorisation, ni date de lancement. Il n’autorise aucune dépense ni aucun déploiement.</a:t>
            </a:r>
            <a:endParaRPr lang="en-US" sz="1200" dirty="0"/>
          </a:p>
        </p:txBody>
      </p:sp>
    </p:spTree>
  </p:cSld>
  <p:clrMapOvr>
    <a:masterClrMapping/>
  </p:clrMapOvr>
</p:sld>
</file>

<file path=ppt/theme/theme1.xml><?xml version="1.0" encoding="utf-8"?>
<a:theme xmlns:a="http://schemas.openxmlformats.org/drawingml/2006/main" name="AltField Terres communes">
  <a:themeElements>
    <a:clrScheme name="AltField Terres communes">
      <a:dk1>
        <a:srgbClr val="14261F"/>
      </a:dk1>
      <a:lt1>
        <a:srgbClr val="FBF7EE"/>
      </a:lt1>
      <a:dk2>
        <a:srgbClr val="18483D"/>
      </a:dk2>
      <a:lt2>
        <a:srgbClr val="F2EAD8"/>
      </a:lt2>
      <a:accent1>
        <a:srgbClr val="18483D"/>
      </a:accent1>
      <a:accent2>
        <a:srgbClr val="DF7B44"/>
      </a:accent2>
      <a:accent3>
        <a:srgbClr val="AEC5AF"/>
      </a:accent3>
      <a:accent4>
        <a:srgbClr val="5A6359"/>
      </a:accent4>
      <a:accent5>
        <a:srgbClr val="DFE7DA"/>
      </a:accent5>
      <a:accent6>
        <a:srgbClr val="D9D0BB"/>
      </a:accent6>
      <a:hlink>
        <a:srgbClr val="18483D"/>
      </a:hlink>
      <a:folHlink>
        <a:srgbClr val="5A6359"/>
      </a:folHlink>
    </a:clrScheme>
    <a:fontScheme name="AltField Terres commune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AltField — document de travail investisseurs</dc:title>
  <dc:subject>PptxGenJS Presentation</dc:subject>
  <dc:creator>AltField</dc:creator>
  <cp:lastModifiedBy>AltField</cp:lastModifiedBy>
  <cp:revision>1</cp:revision>
  <dcterms:created xsi:type="dcterms:W3CDTF">2026-10-07T17:07:45Z</dcterms:created>
  <dcterms:modified xsi:type="dcterms:W3CDTF">2026-10-07T17:07:45Z</dcterms:modified>
</cp:coreProperties>
</file>